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sldIdLst>
    <p:sldId id="256" r:id="rId5"/>
    <p:sldId id="261" r:id="rId6"/>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12" autoAdjust="0"/>
    <p:restoredTop sz="94660"/>
  </p:normalViewPr>
  <p:slideViewPr>
    <p:cSldViewPr snapToGrid="0">
      <p:cViewPr>
        <p:scale>
          <a:sx n="112" d="100"/>
          <a:sy n="112" d="100"/>
        </p:scale>
        <p:origin x="726" y="-2376"/>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862" cy="497333"/>
          </a:xfrm>
          <a:prstGeom prst="rect">
            <a:avLst/>
          </a:prstGeom>
        </p:spPr>
        <p:txBody>
          <a:bodyPr vert="horz" lIns="87215" tIns="43608" rIns="87215" bIns="43608" rtlCol="0"/>
          <a:lstStyle>
            <a:lvl1pPr algn="l">
              <a:defRPr sz="1100"/>
            </a:lvl1pPr>
          </a:lstStyle>
          <a:p>
            <a:endParaRPr lang="en-GB"/>
          </a:p>
        </p:txBody>
      </p:sp>
      <p:sp>
        <p:nvSpPr>
          <p:cNvPr id="3" name="Date Placeholder 2"/>
          <p:cNvSpPr>
            <a:spLocks noGrp="1"/>
          </p:cNvSpPr>
          <p:nvPr>
            <p:ph type="dt" idx="1"/>
          </p:nvPr>
        </p:nvSpPr>
        <p:spPr>
          <a:xfrm>
            <a:off x="3850294" y="1"/>
            <a:ext cx="2945862" cy="497333"/>
          </a:xfrm>
          <a:prstGeom prst="rect">
            <a:avLst/>
          </a:prstGeom>
        </p:spPr>
        <p:txBody>
          <a:bodyPr vert="horz" lIns="87215" tIns="43608" rIns="87215" bIns="43608" rtlCol="0"/>
          <a:lstStyle>
            <a:lvl1pPr algn="r">
              <a:defRPr sz="1100"/>
            </a:lvl1pPr>
          </a:lstStyle>
          <a:p>
            <a:fld id="{EFB41DFF-A61D-4F1C-BEE1-7D315297ECA2}" type="datetimeFigureOut">
              <a:rPr lang="en-GB" smtClean="0"/>
              <a:pPr/>
              <a:t>09/09/2024</a:t>
            </a:fld>
            <a:endParaRPr lang="en-GB"/>
          </a:p>
        </p:txBody>
      </p:sp>
      <p:sp>
        <p:nvSpPr>
          <p:cNvPr id="4" name="Slide Image Placeholder 3"/>
          <p:cNvSpPr>
            <a:spLocks noGrp="1" noRot="1" noChangeAspect="1"/>
          </p:cNvSpPr>
          <p:nvPr>
            <p:ph type="sldImg" idx="2"/>
          </p:nvPr>
        </p:nvSpPr>
        <p:spPr>
          <a:xfrm>
            <a:off x="2238375" y="1239838"/>
            <a:ext cx="2320925" cy="3352800"/>
          </a:xfrm>
          <a:prstGeom prst="rect">
            <a:avLst/>
          </a:prstGeom>
          <a:noFill/>
          <a:ln w="12700">
            <a:solidFill>
              <a:prstClr val="black"/>
            </a:solidFill>
          </a:ln>
        </p:spPr>
        <p:txBody>
          <a:bodyPr vert="horz" lIns="87215" tIns="43608" rIns="87215" bIns="43608" rtlCol="0" anchor="ctr"/>
          <a:lstStyle/>
          <a:p>
            <a:endParaRPr lang="en-GB"/>
          </a:p>
        </p:txBody>
      </p:sp>
      <p:sp>
        <p:nvSpPr>
          <p:cNvPr id="5" name="Notes Placeholder 4"/>
          <p:cNvSpPr>
            <a:spLocks noGrp="1"/>
          </p:cNvSpPr>
          <p:nvPr>
            <p:ph type="body" sz="quarter" idx="3"/>
          </p:nvPr>
        </p:nvSpPr>
        <p:spPr>
          <a:xfrm>
            <a:off x="679464" y="4777783"/>
            <a:ext cx="5438748" cy="3907834"/>
          </a:xfrm>
          <a:prstGeom prst="rect">
            <a:avLst/>
          </a:prstGeom>
        </p:spPr>
        <p:txBody>
          <a:bodyPr vert="horz" lIns="87215" tIns="43608" rIns="87215" bIns="436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9306"/>
            <a:ext cx="2945862" cy="497333"/>
          </a:xfrm>
          <a:prstGeom prst="rect">
            <a:avLst/>
          </a:prstGeom>
        </p:spPr>
        <p:txBody>
          <a:bodyPr vert="horz" lIns="87215" tIns="43608" rIns="87215" bIns="43608" rtlCol="0" anchor="b"/>
          <a:lstStyle>
            <a:lvl1pPr algn="l">
              <a:defRPr sz="1100"/>
            </a:lvl1pPr>
          </a:lstStyle>
          <a:p>
            <a:endParaRPr lang="en-GB"/>
          </a:p>
        </p:txBody>
      </p:sp>
      <p:sp>
        <p:nvSpPr>
          <p:cNvPr id="7" name="Slide Number Placeholder 6"/>
          <p:cNvSpPr>
            <a:spLocks noGrp="1"/>
          </p:cNvSpPr>
          <p:nvPr>
            <p:ph type="sldNum" sz="quarter" idx="5"/>
          </p:nvPr>
        </p:nvSpPr>
        <p:spPr>
          <a:xfrm>
            <a:off x="3850294" y="9429306"/>
            <a:ext cx="2945862" cy="497333"/>
          </a:xfrm>
          <a:prstGeom prst="rect">
            <a:avLst/>
          </a:prstGeom>
        </p:spPr>
        <p:txBody>
          <a:bodyPr vert="horz" lIns="87215" tIns="43608" rIns="87215" bIns="43608" rtlCol="0" anchor="b"/>
          <a:lstStyle>
            <a:lvl1pPr algn="r">
              <a:defRPr sz="1100"/>
            </a:lvl1pPr>
          </a:lstStyle>
          <a:p>
            <a:fld id="{01E512D0-BFF3-4126-A17F-2CFD7B696441}" type="slidenum">
              <a:rPr lang="en-GB" smtClean="0"/>
              <a:pPr/>
              <a:t>‹#›</a:t>
            </a:fld>
            <a:endParaRPr lang="en-GB"/>
          </a:p>
        </p:txBody>
      </p:sp>
    </p:spTree>
    <p:extLst>
      <p:ext uri="{BB962C8B-B14F-4D97-AF65-F5344CB8AC3E}">
        <p14:creationId xmlns:p14="http://schemas.microsoft.com/office/powerpoint/2010/main" val="124005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E512D0-BFF3-4126-A17F-2CFD7B696441}" type="slidenum">
              <a:rPr lang="en-GB" smtClean="0"/>
              <a:pPr/>
              <a:t>2</a:t>
            </a:fld>
            <a:endParaRPr lang="en-GB"/>
          </a:p>
        </p:txBody>
      </p:sp>
    </p:spTree>
    <p:extLst>
      <p:ext uri="{BB962C8B-B14F-4D97-AF65-F5344CB8AC3E}">
        <p14:creationId xmlns:p14="http://schemas.microsoft.com/office/powerpoint/2010/main" val="3664779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7452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496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203064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43124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619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606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5705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575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372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579284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7997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39924E-CDC0-4DE2-AFA2-1FEE1A990F45}" type="datetimeFigureOut">
              <a:rPr lang="en-GB" smtClean="0"/>
              <a:pPr/>
              <a:t>09/09/2024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6B28D2E-137C-48A1-8FAD-9BA27DC2D801}" type="slidenum">
              <a:rPr lang="en-GB" smtClean="0"/>
              <a:pPr/>
              <a:t>‹#›</a:t>
            </a:fld>
            <a:endParaRPr lang="en-GB"/>
          </a:p>
        </p:txBody>
      </p:sp>
    </p:spTree>
    <p:extLst>
      <p:ext uri="{BB962C8B-B14F-4D97-AF65-F5344CB8AC3E}">
        <p14:creationId xmlns:p14="http://schemas.microsoft.com/office/powerpoint/2010/main" val="1126742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200254" y="96822"/>
            <a:ext cx="6563657" cy="936000"/>
          </a:xfrm>
          <a:prstGeom prst="roundRect">
            <a:avLst/>
          </a:prstGeom>
          <a:solidFill>
            <a:srgbClr val="FF000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32" name="TextBox 31"/>
          <p:cNvSpPr txBox="1"/>
          <p:nvPr/>
        </p:nvSpPr>
        <p:spPr>
          <a:xfrm>
            <a:off x="106168" y="3280"/>
            <a:ext cx="6751832" cy="830997"/>
          </a:xfrm>
          <a:prstGeom prst="rect">
            <a:avLst/>
          </a:prstGeom>
          <a:noFill/>
        </p:spPr>
        <p:txBody>
          <a:bodyPr wrap="square" rtlCol="0">
            <a:spAutoFit/>
          </a:bodyPr>
          <a:lstStyle/>
          <a:p>
            <a:pPr algn="ctr"/>
            <a:r>
              <a:rPr lang="en-GB" sz="4800" dirty="0">
                <a:latin typeface="SassoonPrimaryInfant" pitchFamily="2" charset="0"/>
                <a:ea typeface="KBDunkTank" panose="02000603000000000000" pitchFamily="2" charset="0"/>
                <a:cs typeface="Sanskrit Text" panose="020B0502040204020203" pitchFamily="18" charset="0"/>
              </a:rPr>
              <a:t>Primary 2’s term ahead</a:t>
            </a:r>
          </a:p>
        </p:txBody>
      </p:sp>
      <p:sp>
        <p:nvSpPr>
          <p:cNvPr id="17" name="Rectangle 16"/>
          <p:cNvSpPr/>
          <p:nvPr/>
        </p:nvSpPr>
        <p:spPr>
          <a:xfrm>
            <a:off x="294342" y="673987"/>
            <a:ext cx="6375483" cy="369332"/>
          </a:xfrm>
          <a:prstGeom prst="rect">
            <a:avLst/>
          </a:prstGeom>
        </p:spPr>
        <p:txBody>
          <a:bodyPr wrap="square">
            <a:spAutoFit/>
          </a:bodyPr>
          <a:lstStyle/>
          <a:p>
            <a:pPr algn="ctr"/>
            <a:r>
              <a:rPr lang="en-GB" dirty="0">
                <a:latin typeface="SassoonPrimaryInfant" pitchFamily="2" charset="0"/>
                <a:ea typeface="KBDunkTank" panose="02000603000000000000" pitchFamily="2" charset="0"/>
              </a:rPr>
              <a:t>This term we will be learning… </a:t>
            </a:r>
          </a:p>
        </p:txBody>
      </p:sp>
      <p:grpSp>
        <p:nvGrpSpPr>
          <p:cNvPr id="96" name="Group 95"/>
          <p:cNvGrpSpPr/>
          <p:nvPr/>
        </p:nvGrpSpPr>
        <p:grpSpPr>
          <a:xfrm>
            <a:off x="3523910" y="1100234"/>
            <a:ext cx="3240000" cy="3255515"/>
            <a:chOff x="0" y="-150150"/>
            <a:chExt cx="6343997" cy="4849150"/>
          </a:xfrm>
        </p:grpSpPr>
        <p:sp>
          <p:nvSpPr>
            <p:cNvPr id="98" name="TextBox 97"/>
            <p:cNvSpPr txBox="1"/>
            <p:nvPr/>
          </p:nvSpPr>
          <p:spPr>
            <a:xfrm>
              <a:off x="589361" y="-150150"/>
              <a:ext cx="5078141" cy="687659"/>
            </a:xfrm>
            <a:prstGeom prst="rect">
              <a:avLst/>
            </a:prstGeom>
            <a:noFill/>
          </p:spPr>
          <p:txBody>
            <a:bodyPr wrap="square" rtlCol="0">
              <a:spAutoFit/>
            </a:bodyPr>
            <a:lstStyle/>
            <a:p>
              <a:pPr algn="ctr"/>
              <a:r>
                <a:rPr lang="en-GB" sz="2400" u="sng" dirty="0">
                  <a:solidFill>
                    <a:srgbClr val="FF0000"/>
                  </a:solidFill>
                  <a:latin typeface="SassoonPrimaryInfant" pitchFamily="2" charset="0"/>
                  <a:ea typeface="KBDunkTank" panose="02000603000000000000" pitchFamily="2" charset="0"/>
                </a:rPr>
                <a:t>Writing</a:t>
              </a:r>
              <a:endParaRPr lang="en-GB" sz="2400" u="sng" dirty="0">
                <a:solidFill>
                  <a:srgbClr val="FF0000"/>
                </a:solidFill>
                <a:ea typeface="KBDunkTank" panose="02000603000000000000" pitchFamily="2" charset="0"/>
              </a:endParaRPr>
            </a:p>
          </p:txBody>
        </p:sp>
        <p:sp>
          <p:nvSpPr>
            <p:cNvPr id="99" name="Rounded Rectangle 98"/>
            <p:cNvSpPr/>
            <p:nvPr/>
          </p:nvSpPr>
          <p:spPr>
            <a:xfrm>
              <a:off x="0" y="-91058"/>
              <a:ext cx="6343997" cy="47900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grpSp>
      <p:sp>
        <p:nvSpPr>
          <p:cNvPr id="108" name="TextBox 107"/>
          <p:cNvSpPr txBox="1"/>
          <p:nvPr/>
        </p:nvSpPr>
        <p:spPr>
          <a:xfrm>
            <a:off x="884946" y="1122671"/>
            <a:ext cx="1640540" cy="461665"/>
          </a:xfrm>
          <a:prstGeom prst="rect">
            <a:avLst/>
          </a:prstGeom>
          <a:noFill/>
        </p:spPr>
        <p:txBody>
          <a:bodyPr wrap="square" rtlCol="0">
            <a:spAutoFit/>
          </a:bodyPr>
          <a:lstStyle/>
          <a:p>
            <a:pPr algn="ctr"/>
            <a:r>
              <a:rPr lang="en-GB" sz="2400" u="sng" dirty="0">
                <a:latin typeface="SassoonPrimaryInfant" pitchFamily="2" charset="0"/>
                <a:ea typeface="KBDunkTank" panose="02000603000000000000" pitchFamily="2" charset="0"/>
              </a:rPr>
              <a:t>Literacy</a:t>
            </a:r>
            <a:r>
              <a:rPr lang="en-GB" sz="2400" u="sng" dirty="0">
                <a:latin typeface="Sassoon Primary Infant"/>
                <a:ea typeface="KBDunkTank" panose="02000603000000000000" pitchFamily="2" charset="0"/>
              </a:rPr>
              <a:t> </a:t>
            </a:r>
          </a:p>
        </p:txBody>
      </p:sp>
      <p:sp>
        <p:nvSpPr>
          <p:cNvPr id="109" name="Rounded Rectangle 108"/>
          <p:cNvSpPr/>
          <p:nvPr/>
        </p:nvSpPr>
        <p:spPr>
          <a:xfrm>
            <a:off x="106168" y="1138390"/>
            <a:ext cx="3240000" cy="541272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121" name="TextBox 120"/>
          <p:cNvSpPr txBox="1"/>
          <p:nvPr/>
        </p:nvSpPr>
        <p:spPr>
          <a:xfrm>
            <a:off x="148964" y="6703355"/>
            <a:ext cx="1723717" cy="461665"/>
          </a:xfrm>
          <a:prstGeom prst="rect">
            <a:avLst/>
          </a:prstGeom>
          <a:noFill/>
        </p:spPr>
        <p:txBody>
          <a:bodyPr wrap="square" rtlCol="0">
            <a:spAutoFit/>
          </a:bodyPr>
          <a:lstStyle/>
          <a:p>
            <a:pPr algn="ctr"/>
            <a:r>
              <a:rPr lang="en-GB" sz="2400" u="sng" dirty="0">
                <a:latin typeface="SassoonPrimaryInfant" pitchFamily="2" charset="0"/>
                <a:ea typeface="KBDunkTank" panose="02000603000000000000" pitchFamily="2" charset="0"/>
              </a:rPr>
              <a:t>Numeracy</a:t>
            </a:r>
          </a:p>
        </p:txBody>
      </p:sp>
      <p:sp>
        <p:nvSpPr>
          <p:cNvPr id="122" name="Rounded Rectangle 121"/>
          <p:cNvSpPr/>
          <p:nvPr/>
        </p:nvSpPr>
        <p:spPr>
          <a:xfrm>
            <a:off x="106168" y="6642236"/>
            <a:ext cx="3240000" cy="31669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73" name="Rectangle 72"/>
          <p:cNvSpPr/>
          <p:nvPr/>
        </p:nvSpPr>
        <p:spPr>
          <a:xfrm>
            <a:off x="148964" y="1541930"/>
            <a:ext cx="3240000" cy="4893647"/>
          </a:xfrm>
          <a:prstGeom prst="rect">
            <a:avLst/>
          </a:prstGeom>
        </p:spPr>
        <p:txBody>
          <a:bodyPr wrap="square">
            <a:spAutoFit/>
          </a:bodyPr>
          <a:lstStyle/>
          <a:p>
            <a:pPr algn="just"/>
            <a:r>
              <a:rPr lang="en-GB" sz="1300" b="1" dirty="0">
                <a:latin typeface="SassoonPrimaryInfant" pitchFamily="2" charset="0"/>
              </a:rPr>
              <a:t>Talking and listening – </a:t>
            </a:r>
            <a:r>
              <a:rPr lang="en-GB" sz="1300" dirty="0">
                <a:latin typeface="SassoonPrimaryInfant" pitchFamily="2" charset="0"/>
              </a:rPr>
              <a:t>We are excited to hear about more class pet ‘Sparkle’s news’ and are looking forward to finding out more about adventures each learner gets up to. We are working hard on when and how to listen and talk as well as how much to say, asking questions and how to respond with respect.</a:t>
            </a:r>
            <a:endParaRPr lang="en-GB" sz="1300" b="1" dirty="0">
              <a:latin typeface="SassoonPrimaryInfant" pitchFamily="2" charset="0"/>
            </a:endParaRPr>
          </a:p>
          <a:p>
            <a:pPr algn="just"/>
            <a:r>
              <a:rPr lang="en-GB" sz="1300" b="1" dirty="0">
                <a:latin typeface="SassoonPrimaryInfant" pitchFamily="2" charset="0"/>
              </a:rPr>
              <a:t>Spelling – </a:t>
            </a:r>
            <a:r>
              <a:rPr lang="en-GB" sz="1300" dirty="0">
                <a:latin typeface="SassoonPrimaryInfant" pitchFamily="2" charset="0"/>
              </a:rPr>
              <a:t>We are revising all single letter sounds and are gaining confidence in reading and writing CVC words using all letters of the alphabet. We will revise and learn more vowel diagraphs</a:t>
            </a:r>
            <a:r>
              <a:rPr lang="en-GB" sz="1300" i="1" dirty="0">
                <a:latin typeface="SassoonPrimaryInfant" pitchFamily="2" charset="0"/>
              </a:rPr>
              <a:t>- </a:t>
            </a:r>
            <a:r>
              <a:rPr lang="en-GB" sz="1300" dirty="0">
                <a:latin typeface="SassoonPrimaryInfant" pitchFamily="2" charset="0"/>
              </a:rPr>
              <a:t>two or three letters representing one sound, e.g. ai, </a:t>
            </a:r>
            <a:r>
              <a:rPr lang="en-GB" sz="1300" dirty="0" err="1">
                <a:latin typeface="SassoonPrimaryInfant" pitchFamily="2" charset="0"/>
              </a:rPr>
              <a:t>igh</a:t>
            </a:r>
            <a:r>
              <a:rPr lang="en-GB" sz="1300" dirty="0">
                <a:latin typeface="SassoonPrimaryInfant" pitchFamily="2" charset="0"/>
              </a:rPr>
              <a:t>, </a:t>
            </a:r>
            <a:r>
              <a:rPr lang="en-GB" sz="1300" dirty="0" err="1">
                <a:latin typeface="SassoonPrimaryInfant" pitchFamily="2" charset="0"/>
              </a:rPr>
              <a:t>ee</a:t>
            </a:r>
            <a:r>
              <a:rPr lang="en-GB" sz="1300" dirty="0">
                <a:latin typeface="SassoonPrimaryInfant" pitchFamily="2" charset="0"/>
              </a:rPr>
              <a:t>, </a:t>
            </a:r>
            <a:r>
              <a:rPr lang="en-GB" sz="1300" dirty="0" err="1">
                <a:latin typeface="SassoonPrimaryInfant" pitchFamily="2" charset="0"/>
              </a:rPr>
              <a:t>oo</a:t>
            </a:r>
            <a:r>
              <a:rPr lang="en-GB" sz="1300" dirty="0">
                <a:latin typeface="SassoonPrimaryInfant" pitchFamily="2" charset="0"/>
              </a:rPr>
              <a:t>. We will also continue to read and write red, or tricky words this term e.g. any, some, be. </a:t>
            </a:r>
            <a:r>
              <a:rPr lang="en-GB" sz="1300" b="1" dirty="0">
                <a:latin typeface="SassoonPrimaryInfant" pitchFamily="2" charset="0"/>
              </a:rPr>
              <a:t>Reading - </a:t>
            </a:r>
            <a:r>
              <a:rPr lang="en-GB" sz="1300" dirty="0">
                <a:latin typeface="SassoonPrimaryInfant" pitchFamily="2" charset="0"/>
              </a:rPr>
              <a:t>Pupils have a reading book which is reviewed each week. We will learn encourage reading with expression as well as using. </a:t>
            </a:r>
            <a:r>
              <a:rPr lang="en-GB" sz="1300" b="1" dirty="0">
                <a:latin typeface="SassoonPrimaryInfant" pitchFamily="2" charset="0"/>
              </a:rPr>
              <a:t>Handwriting</a:t>
            </a:r>
            <a:r>
              <a:rPr lang="en-GB" sz="1300" dirty="0">
                <a:latin typeface="SassoonPrimaryInfant" pitchFamily="2" charset="0"/>
              </a:rPr>
              <a:t> – we will continue to develop understanding of letters that sit on the line (grass), letters that are tall (sky) and letters that drop below the line (earth). We will continue to focus on the differences between the letters like b and d. </a:t>
            </a:r>
          </a:p>
        </p:txBody>
      </p:sp>
      <p:sp>
        <p:nvSpPr>
          <p:cNvPr id="4" name="TextBox 3">
            <a:extLst>
              <a:ext uri="{FF2B5EF4-FFF2-40B4-BE49-F238E27FC236}">
                <a16:creationId xmlns:a16="http://schemas.microsoft.com/office/drawing/2014/main" id="{46690DB7-22A7-4F9E-9196-59FF54369764}"/>
              </a:ext>
            </a:extLst>
          </p:cNvPr>
          <p:cNvSpPr txBox="1"/>
          <p:nvPr/>
        </p:nvSpPr>
        <p:spPr>
          <a:xfrm>
            <a:off x="3573871" y="1518083"/>
            <a:ext cx="3183675" cy="2292935"/>
          </a:xfrm>
          <a:prstGeom prst="rect">
            <a:avLst/>
          </a:prstGeom>
          <a:noFill/>
        </p:spPr>
        <p:txBody>
          <a:bodyPr wrap="square" rtlCol="0">
            <a:spAutoFit/>
          </a:bodyPr>
          <a:lstStyle/>
          <a:p>
            <a:pPr algn="just"/>
            <a:r>
              <a:rPr lang="en-GB" sz="1300" dirty="0">
                <a:latin typeface="SassoonPrimaryInfant" pitchFamily="2" charset="0"/>
              </a:rPr>
              <a:t>This term we will continue to increase the number of common and tricky words we know. We will practise these by using flashcards, identifying them in our reading or library books  and writing them using the look, say, cover, write and check method.</a:t>
            </a:r>
          </a:p>
          <a:p>
            <a:pPr algn="just"/>
            <a:r>
              <a:rPr lang="en-GB" sz="1300" dirty="0">
                <a:latin typeface="SassoonPrimaryInfant" pitchFamily="2" charset="0"/>
              </a:rPr>
              <a:t>We will use these words in short dictated sentences. We will create our own imaginary stories using pictures, recording our voice and writing simple sentences.</a:t>
            </a:r>
          </a:p>
          <a:p>
            <a:pPr algn="just"/>
            <a:endParaRPr lang="en-GB" sz="1300" b="1" dirty="0">
              <a:solidFill>
                <a:srgbClr val="FF0000"/>
              </a:solidFill>
              <a:latin typeface="SassoonPrimaryInfant" pitchFamily="2" charset="0"/>
            </a:endParaRPr>
          </a:p>
        </p:txBody>
      </p:sp>
      <p:sp>
        <p:nvSpPr>
          <p:cNvPr id="5" name="TextBox 4">
            <a:extLst>
              <a:ext uri="{FF2B5EF4-FFF2-40B4-BE49-F238E27FC236}">
                <a16:creationId xmlns:a16="http://schemas.microsoft.com/office/drawing/2014/main" id="{F97F7CC0-5D3E-418E-89FC-B9FBD0CCBE0F}"/>
              </a:ext>
            </a:extLst>
          </p:cNvPr>
          <p:cNvSpPr txBox="1"/>
          <p:nvPr/>
        </p:nvSpPr>
        <p:spPr>
          <a:xfrm>
            <a:off x="3504734" y="4999596"/>
            <a:ext cx="3267316" cy="4832092"/>
          </a:xfrm>
          <a:prstGeom prst="rect">
            <a:avLst/>
          </a:prstGeom>
          <a:noFill/>
        </p:spPr>
        <p:txBody>
          <a:bodyPr wrap="square" rtlCol="0">
            <a:spAutoFit/>
          </a:bodyPr>
          <a:lstStyle/>
          <a:p>
            <a:pPr algn="just"/>
            <a:r>
              <a:rPr lang="en-GB" sz="1300" b="1" dirty="0">
                <a:latin typeface="SassoonPrimaryInfant" pitchFamily="2" charset="0"/>
              </a:rPr>
              <a:t>Beyond number - </a:t>
            </a:r>
            <a:r>
              <a:rPr lang="en-GB" sz="1300" dirty="0">
                <a:latin typeface="SassoonPrimaryInfant" pitchFamily="2" charset="0"/>
              </a:rPr>
              <a:t>We will be looking at topics of time and shape.</a:t>
            </a:r>
          </a:p>
          <a:p>
            <a:pPr algn="just"/>
            <a:endParaRPr lang="en-GB" sz="1300" dirty="0">
              <a:latin typeface="SassoonPrimaryInfant" pitchFamily="2" charset="0"/>
            </a:endParaRPr>
          </a:p>
          <a:p>
            <a:pPr algn="just"/>
            <a:r>
              <a:rPr lang="en-GB" sz="1300" dirty="0">
                <a:latin typeface="SassoonPrimaryInfant" pitchFamily="2" charset="0"/>
              </a:rPr>
              <a:t>We will learn:</a:t>
            </a:r>
          </a:p>
          <a:p>
            <a:pPr indent="-171450" algn="just">
              <a:buFont typeface="Arial" panose="020B0604020202020204" pitchFamily="34" charset="0"/>
              <a:buChar char="•"/>
            </a:pPr>
            <a:r>
              <a:rPr lang="en-GB" sz="1300" dirty="0">
                <a:latin typeface="SassoonPrimaryInfant" pitchFamily="2" charset="0"/>
              </a:rPr>
              <a:t>To explore 2D shapes and 3D objects</a:t>
            </a:r>
          </a:p>
          <a:p>
            <a:pPr indent="-171450" algn="just">
              <a:buFont typeface="Arial" panose="020B0604020202020204" pitchFamily="34" charset="0"/>
              <a:buChar char="•"/>
            </a:pPr>
            <a:r>
              <a:rPr lang="en-GB" sz="1300" dirty="0">
                <a:latin typeface="SassoonPrimaryInfant" pitchFamily="2" charset="0"/>
              </a:rPr>
              <a:t>To identify</a:t>
            </a:r>
            <a:r>
              <a:rPr lang="en-GB" sz="1300" kern="100" dirty="0">
                <a:latin typeface="SassoonPrimaryInfant" pitchFamily="2" charset="0"/>
                <a:cs typeface="Times New Roman" panose="02020603050405020304" pitchFamily="18" charset="0"/>
              </a:rPr>
              <a:t>, </a:t>
            </a:r>
            <a:r>
              <a:rPr lang="en-GB" sz="1300" dirty="0">
                <a:latin typeface="SassoonPrimaryInfant" pitchFamily="2" charset="0"/>
              </a:rPr>
              <a:t>name and describe their features using appropriate vocabulary.</a:t>
            </a:r>
          </a:p>
          <a:p>
            <a:pPr indent="-171450" algn="just">
              <a:buFont typeface="Arial" panose="020B0604020202020204" pitchFamily="34" charset="0"/>
              <a:buChar char="•"/>
            </a:pPr>
            <a:endParaRPr lang="en-GB" sz="1300" dirty="0">
              <a:latin typeface="SassoonPrimaryInfant" pitchFamily="2" charset="0"/>
            </a:endParaRPr>
          </a:p>
          <a:p>
            <a:pPr indent="-171450" algn="just">
              <a:buFont typeface="Arial" panose="020B0604020202020204" pitchFamily="34" charset="0"/>
              <a:buChar char="•"/>
            </a:pPr>
            <a:endParaRPr lang="en-GB" sz="1300" dirty="0">
              <a:latin typeface="SassoonPrimaryInfant" pitchFamily="2" charset="0"/>
            </a:endParaRPr>
          </a:p>
          <a:p>
            <a:pPr indent="-171450" algn="just">
              <a:buFont typeface="Arial" panose="020B0604020202020204" pitchFamily="34" charset="0"/>
              <a:buChar char="•"/>
            </a:pPr>
            <a:endParaRPr lang="en-GB" sz="1300" dirty="0">
              <a:latin typeface="SassoonPrimaryInfant" pitchFamily="2" charset="0"/>
            </a:endParaRPr>
          </a:p>
          <a:p>
            <a:pPr algn="just"/>
            <a:endParaRPr lang="en-GB" sz="1300" dirty="0">
              <a:latin typeface="SassoonPrimaryInfant" pitchFamily="2" charset="0"/>
            </a:endParaRPr>
          </a:p>
          <a:p>
            <a:pPr algn="just"/>
            <a:r>
              <a:rPr lang="en-GB" sz="1300" dirty="0">
                <a:latin typeface="SassoonPrimaryInfant" pitchFamily="2" charset="0"/>
              </a:rPr>
              <a:t>Time</a:t>
            </a:r>
          </a:p>
          <a:p>
            <a:pPr algn="just"/>
            <a:r>
              <a:rPr lang="en-GB" sz="1300" dirty="0">
                <a:latin typeface="SassoonPrimaryInfant" pitchFamily="2" charset="0"/>
              </a:rPr>
              <a:t>We will learn:</a:t>
            </a:r>
          </a:p>
          <a:p>
            <a:pPr marL="285750" indent="-285750" algn="just">
              <a:buFont typeface="Arial" panose="020B0604020202020204" pitchFamily="34" charset="0"/>
              <a:buChar char="•"/>
            </a:pPr>
            <a:r>
              <a:rPr lang="en-GB" sz="1300" dirty="0">
                <a:latin typeface="SassoonPrimaryInfant" pitchFamily="2" charset="0"/>
                <a:ea typeface="Times New Roman" panose="02020603050405020304" pitchFamily="18" charset="0"/>
              </a:rPr>
              <a:t>To link </a:t>
            </a:r>
            <a:r>
              <a:rPr lang="en-GB" sz="1300" dirty="0">
                <a:effectLst/>
                <a:latin typeface="SassoonPrimaryInfant" pitchFamily="2" charset="0"/>
                <a:ea typeface="Times New Roman" panose="02020603050405020304" pitchFamily="18" charset="0"/>
              </a:rPr>
              <a:t>routines and events in my world with times and seasons.</a:t>
            </a:r>
          </a:p>
          <a:p>
            <a:pPr marL="285750" indent="-285750" algn="just">
              <a:buFont typeface="Arial" panose="020B0604020202020204" pitchFamily="34" charset="0"/>
              <a:buChar char="•"/>
            </a:pPr>
            <a:r>
              <a:rPr lang="en-GB" sz="1300" dirty="0">
                <a:latin typeface="SassoonPrimaryInfant" pitchFamily="2" charset="0"/>
                <a:ea typeface="Times New Roman" panose="02020603050405020304" pitchFamily="18" charset="0"/>
              </a:rPr>
              <a:t>To order months of the year into order and seasons.</a:t>
            </a:r>
          </a:p>
          <a:p>
            <a:pPr marL="285750" indent="-285750" algn="just">
              <a:buFont typeface="Arial" panose="020B0604020202020204" pitchFamily="34" charset="0"/>
              <a:buChar char="•"/>
            </a:pPr>
            <a:r>
              <a:rPr lang="en-GB" sz="1300" dirty="0">
                <a:effectLst/>
                <a:latin typeface="SassoonPrimaryInfant" pitchFamily="2" charset="0"/>
                <a:ea typeface="Times New Roman" panose="02020603050405020304" pitchFamily="18" charset="0"/>
              </a:rPr>
              <a:t>To know different parts of my day</a:t>
            </a:r>
            <a:r>
              <a:rPr lang="en-GB" sz="1300" dirty="0">
                <a:latin typeface="SassoonPrimaryInfant" pitchFamily="2" charset="0"/>
                <a:ea typeface="Times New Roman" panose="02020603050405020304" pitchFamily="18" charset="0"/>
              </a:rPr>
              <a:t> and what happens at certain times.</a:t>
            </a:r>
          </a:p>
          <a:p>
            <a:pPr marL="285750" indent="-285750" algn="just">
              <a:buFont typeface="Arial" panose="020B0604020202020204" pitchFamily="34" charset="0"/>
              <a:buChar char="•"/>
            </a:pPr>
            <a:r>
              <a:rPr lang="en-GB" sz="1300" dirty="0">
                <a:effectLst/>
                <a:latin typeface="SassoonPrimaryInfant" pitchFamily="2" charset="0"/>
                <a:ea typeface="Times New Roman" panose="02020603050405020304" pitchFamily="18" charset="0"/>
              </a:rPr>
              <a:t>To understand we use clocks to tell the time and start to be able to recognise o clock.</a:t>
            </a:r>
          </a:p>
          <a:p>
            <a:pPr algn="just"/>
            <a:endParaRPr lang="en-GB" sz="1000" b="1" dirty="0"/>
          </a:p>
          <a:p>
            <a:pPr algn="just"/>
            <a:endParaRPr lang="en-US" sz="1200" dirty="0">
              <a:latin typeface="SassoonPrimaryInfant" pitchFamily="2" charset="0"/>
            </a:endParaRPr>
          </a:p>
        </p:txBody>
      </p:sp>
      <p:sp>
        <p:nvSpPr>
          <p:cNvPr id="37" name="TextBox 36">
            <a:extLst>
              <a:ext uri="{FF2B5EF4-FFF2-40B4-BE49-F238E27FC236}">
                <a16:creationId xmlns:a16="http://schemas.microsoft.com/office/drawing/2014/main" id="{C7150649-8EB9-426E-92A8-339E3D97C528}"/>
              </a:ext>
            </a:extLst>
          </p:cNvPr>
          <p:cNvSpPr txBox="1"/>
          <p:nvPr/>
        </p:nvSpPr>
        <p:spPr>
          <a:xfrm>
            <a:off x="3532050" y="4589935"/>
            <a:ext cx="3240000" cy="461665"/>
          </a:xfrm>
          <a:prstGeom prst="rect">
            <a:avLst/>
          </a:prstGeom>
          <a:noFill/>
        </p:spPr>
        <p:txBody>
          <a:bodyPr wrap="square" rtlCol="0">
            <a:spAutoFit/>
          </a:bodyPr>
          <a:lstStyle/>
          <a:p>
            <a:pPr algn="ctr"/>
            <a:r>
              <a:rPr lang="en-GB" sz="2400" u="sng" dirty="0">
                <a:solidFill>
                  <a:srgbClr val="FF0000"/>
                </a:solidFill>
                <a:latin typeface="SassoonPrimaryInfant" pitchFamily="2" charset="0"/>
                <a:ea typeface="KBDunkTank" panose="02000603000000000000" pitchFamily="2" charset="0"/>
              </a:rPr>
              <a:t>Mathematics</a:t>
            </a:r>
            <a:r>
              <a:rPr lang="en-GB" sz="2400" u="sng" dirty="0">
                <a:latin typeface="SassoonPrimaryInfant" pitchFamily="2" charset="0"/>
                <a:ea typeface="KBDunkTank" panose="02000603000000000000" pitchFamily="2" charset="0"/>
              </a:rPr>
              <a:t> </a:t>
            </a:r>
          </a:p>
        </p:txBody>
      </p:sp>
      <p:sp>
        <p:nvSpPr>
          <p:cNvPr id="38" name="Rounded Rectangle 121">
            <a:extLst>
              <a:ext uri="{FF2B5EF4-FFF2-40B4-BE49-F238E27FC236}">
                <a16:creationId xmlns:a16="http://schemas.microsoft.com/office/drawing/2014/main" id="{3861C16E-2A65-45AC-B3EC-34DADC36B8E8}"/>
              </a:ext>
            </a:extLst>
          </p:cNvPr>
          <p:cNvSpPr/>
          <p:nvPr/>
        </p:nvSpPr>
        <p:spPr>
          <a:xfrm>
            <a:off x="3523910" y="4589935"/>
            <a:ext cx="3220611" cy="52315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6" name="TextBox 5">
            <a:extLst>
              <a:ext uri="{FF2B5EF4-FFF2-40B4-BE49-F238E27FC236}">
                <a16:creationId xmlns:a16="http://schemas.microsoft.com/office/drawing/2014/main" id="{9C94D077-3CE2-575A-5561-0B61366132F9}"/>
              </a:ext>
            </a:extLst>
          </p:cNvPr>
          <p:cNvSpPr txBox="1"/>
          <p:nvPr/>
        </p:nvSpPr>
        <p:spPr>
          <a:xfrm>
            <a:off x="200254" y="7194958"/>
            <a:ext cx="3076690" cy="2569934"/>
          </a:xfrm>
          <a:prstGeom prst="rect">
            <a:avLst/>
          </a:prstGeom>
          <a:noFill/>
        </p:spPr>
        <p:txBody>
          <a:bodyPr wrap="square">
            <a:spAutoFit/>
          </a:bodyPr>
          <a:lstStyle/>
          <a:p>
            <a:pPr algn="just"/>
            <a:r>
              <a:rPr lang="en-GB" sz="1800" b="1" dirty="0">
                <a:latin typeface="SassoonPrimaryInfant" pitchFamily="2" charset="0"/>
              </a:rPr>
              <a:t>Mental Agility Rainbow </a:t>
            </a:r>
            <a:r>
              <a:rPr lang="en-GB" sz="1300" b="1" dirty="0">
                <a:latin typeface="SassoonPrimaryInfant" pitchFamily="2" charset="0"/>
              </a:rPr>
              <a:t>- </a:t>
            </a:r>
            <a:r>
              <a:rPr lang="en-GB" sz="1300" dirty="0">
                <a:latin typeface="SassoonPrimaryInfant" pitchFamily="2" charset="0"/>
              </a:rPr>
              <a:t>This term we will be focussing on </a:t>
            </a:r>
            <a:r>
              <a:rPr lang="en-GB" sz="1300" i="1" dirty="0">
                <a:latin typeface="SassoonPrimaryInfant" pitchFamily="2" charset="0"/>
              </a:rPr>
              <a:t>Place Value and partitioning.</a:t>
            </a:r>
            <a:r>
              <a:rPr lang="en-GB" sz="1300" dirty="0">
                <a:latin typeface="SassoonPrimaryInfant" pitchFamily="2" charset="0"/>
              </a:rPr>
              <a:t> This will include focusing on how numbers are constructed, the importance of zero and the link between a digit, its place and value. Making tens and ones using physical materials such as arrow cards, number tokens, Dienes blocks, arrays, ten frames to represent numbers and writing numerals and calculations such as 10 + 7 = 17</a:t>
            </a:r>
          </a:p>
          <a:p>
            <a:pPr algn="just"/>
            <a:r>
              <a:rPr lang="en-GB" sz="1300" kern="100" dirty="0">
                <a:effectLst/>
                <a:latin typeface="SassoonPrimaryInfant" pitchFamily="2" charset="0"/>
                <a:ea typeface="Aptos" panose="02110004020202020204"/>
                <a:cs typeface="Times New Roman" panose="02020603050405020304" pitchFamily="18" charset="0"/>
              </a:rPr>
              <a:t> </a:t>
            </a:r>
          </a:p>
        </p:txBody>
      </p:sp>
      <p:pic>
        <p:nvPicPr>
          <p:cNvPr id="7" name="Picture 6" descr="A rainbow with text on it&#10;&#10;Description automatically generated">
            <a:extLst>
              <a:ext uri="{FF2B5EF4-FFF2-40B4-BE49-F238E27FC236}">
                <a16:creationId xmlns:a16="http://schemas.microsoft.com/office/drawing/2014/main" id="{2DBF1FED-EF2C-42A1-A4DD-5B2EECBD69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1979" y="6612230"/>
            <a:ext cx="1082040" cy="527050"/>
          </a:xfrm>
          <a:prstGeom prst="rect">
            <a:avLst/>
          </a:prstGeom>
          <a:noFill/>
          <a:ln>
            <a:noFill/>
          </a:ln>
        </p:spPr>
      </p:pic>
      <p:pic>
        <p:nvPicPr>
          <p:cNvPr id="8" name="Picture 18" descr="Place Value - Superstar Worksheets">
            <a:extLst>
              <a:ext uri="{FF2B5EF4-FFF2-40B4-BE49-F238E27FC236}">
                <a16:creationId xmlns:a16="http://schemas.microsoft.com/office/drawing/2014/main" id="{EFA97AC1-3F49-F29C-FFD6-1E8A608C8F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7958"/>
          <a:stretch/>
        </p:blipFill>
        <p:spPr bwMode="auto">
          <a:xfrm>
            <a:off x="1010822" y="9515471"/>
            <a:ext cx="1357896" cy="2494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Finger Spaces? | Twinkl Teaching Wiki ...">
            <a:extLst>
              <a:ext uri="{FF2B5EF4-FFF2-40B4-BE49-F238E27FC236}">
                <a16:creationId xmlns:a16="http://schemas.microsoft.com/office/drawing/2014/main" id="{8C02D166-7F6B-7844-E433-EF339EF2E9C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1152" y="3514461"/>
            <a:ext cx="2125974" cy="8163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ow to Tell Time : McArdle, Sean, Teece ...">
            <a:extLst>
              <a:ext uri="{FF2B5EF4-FFF2-40B4-BE49-F238E27FC236}">
                <a16:creationId xmlns:a16="http://schemas.microsoft.com/office/drawing/2014/main" id="{D257FF3E-9273-7FC8-C077-672E4072C7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9831" y="6402759"/>
            <a:ext cx="845512" cy="10653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Shapes Chart - 10 Free PDF Printables ...">
            <a:extLst>
              <a:ext uri="{FF2B5EF4-FFF2-40B4-BE49-F238E27FC236}">
                <a16:creationId xmlns:a16="http://schemas.microsoft.com/office/drawing/2014/main" id="{EC3FA000-C463-B435-311D-9F71BB8F561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010" t="7318" r="10876" b="7274"/>
          <a:stretch/>
        </p:blipFill>
        <p:spPr bwMode="auto">
          <a:xfrm>
            <a:off x="5859792" y="6364406"/>
            <a:ext cx="709442" cy="1095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25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School Gusset Plimsolls - School ...">
            <a:extLst>
              <a:ext uri="{FF2B5EF4-FFF2-40B4-BE49-F238E27FC236}">
                <a16:creationId xmlns:a16="http://schemas.microsoft.com/office/drawing/2014/main" id="{36425B77-9B75-81D0-83BD-8646566B56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9736" y="3487446"/>
            <a:ext cx="831111" cy="8311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slam icon. Simple element from ...">
            <a:extLst>
              <a:ext uri="{FF2B5EF4-FFF2-40B4-BE49-F238E27FC236}">
                <a16:creationId xmlns:a16="http://schemas.microsoft.com/office/drawing/2014/main" id="{76490AE8-6AF6-0B3D-3169-E58008FD72D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220" t="7620" r="26691" b="11624"/>
          <a:stretch/>
        </p:blipFill>
        <p:spPr bwMode="auto">
          <a:xfrm>
            <a:off x="2792850" y="151145"/>
            <a:ext cx="420283" cy="696633"/>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p:cNvSpPr txBox="1"/>
          <p:nvPr/>
        </p:nvSpPr>
        <p:spPr>
          <a:xfrm>
            <a:off x="194123" y="8558031"/>
            <a:ext cx="3154576" cy="1200329"/>
          </a:xfrm>
          <a:prstGeom prst="rect">
            <a:avLst/>
          </a:prstGeom>
          <a:noFill/>
        </p:spPr>
        <p:txBody>
          <a:bodyPr wrap="square" rtlCol="0">
            <a:spAutoFit/>
          </a:bodyPr>
          <a:lstStyle/>
          <a:p>
            <a:pPr algn="ctr"/>
            <a:r>
              <a:rPr lang="en-GB" sz="1200" dirty="0">
                <a:latin typeface="SassoonPrimaryInfant" pitchFamily="2" charset="0"/>
                <a:ea typeface="KBDunkTank" panose="02000603000000000000" pitchFamily="2" charset="0"/>
              </a:rPr>
              <a:t>Please feel free to see Ms Brunner anytime after school or arrange a more private chat in person or over the phone.</a:t>
            </a:r>
          </a:p>
          <a:p>
            <a:pPr algn="ctr"/>
            <a:r>
              <a:rPr lang="en-GB" sz="1200" dirty="0">
                <a:latin typeface="SassoonPrimaryInfant" pitchFamily="2" charset="0"/>
                <a:ea typeface="KBDunkTank" panose="02000603000000000000" pitchFamily="2" charset="0"/>
              </a:rPr>
              <a:t>We would love you to leave a comment on our blog page.</a:t>
            </a:r>
          </a:p>
          <a:p>
            <a:pPr algn="ctr"/>
            <a:r>
              <a:rPr lang="en-GB" sz="1200" b="1" dirty="0">
                <a:latin typeface="SassoonPrimaryInfant" pitchFamily="2" charset="0"/>
                <a:ea typeface="KBDunkTank" panose="02000603000000000000" pitchFamily="2" charset="0"/>
              </a:rPr>
              <a:t>Warm wishes, The Primary 2 Team. </a:t>
            </a:r>
          </a:p>
        </p:txBody>
      </p:sp>
      <p:sp>
        <p:nvSpPr>
          <p:cNvPr id="65" name="Rounded Rectangle 64"/>
          <p:cNvSpPr/>
          <p:nvPr/>
        </p:nvSpPr>
        <p:spPr>
          <a:xfrm>
            <a:off x="3487142" y="6715992"/>
            <a:ext cx="3240000" cy="302257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75" name="TextBox 74"/>
          <p:cNvSpPr txBox="1"/>
          <p:nvPr/>
        </p:nvSpPr>
        <p:spPr>
          <a:xfrm>
            <a:off x="399626" y="8128565"/>
            <a:ext cx="2839006" cy="461665"/>
          </a:xfrm>
          <a:prstGeom prst="rect">
            <a:avLst/>
          </a:prstGeom>
          <a:noFill/>
        </p:spPr>
        <p:txBody>
          <a:bodyPr wrap="square" rtlCol="0">
            <a:spAutoFit/>
          </a:bodyPr>
          <a:lstStyle/>
          <a:p>
            <a:pPr algn="ctr"/>
            <a:r>
              <a:rPr lang="en-GB" sz="2400" u="sng" dirty="0">
                <a:latin typeface="SassoonPrimaryInfant" pitchFamily="2" charset="0"/>
                <a:ea typeface="KBDunkTank" panose="02000603000000000000" pitchFamily="2" charset="0"/>
              </a:rPr>
              <a:t>Communication</a:t>
            </a:r>
          </a:p>
        </p:txBody>
      </p:sp>
      <p:sp>
        <p:nvSpPr>
          <p:cNvPr id="76" name="Rounded Rectangle 75"/>
          <p:cNvSpPr/>
          <p:nvPr/>
        </p:nvSpPr>
        <p:spPr>
          <a:xfrm>
            <a:off x="158891" y="8128566"/>
            <a:ext cx="3240000" cy="16709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47" name="TextBox 46"/>
          <p:cNvSpPr txBox="1"/>
          <p:nvPr/>
        </p:nvSpPr>
        <p:spPr>
          <a:xfrm>
            <a:off x="3592054" y="6715992"/>
            <a:ext cx="3109569" cy="461665"/>
          </a:xfrm>
          <a:prstGeom prst="rect">
            <a:avLst/>
          </a:prstGeom>
          <a:noFill/>
        </p:spPr>
        <p:txBody>
          <a:bodyPr wrap="square" rtlCol="0">
            <a:spAutoFit/>
          </a:bodyPr>
          <a:lstStyle/>
          <a:p>
            <a:pPr algn="ctr"/>
            <a:r>
              <a:rPr lang="en-GB" sz="2400" u="sng" dirty="0">
                <a:latin typeface="SassoonPrimaryInfant" pitchFamily="2" charset="0"/>
                <a:ea typeface="KBDunkTank" panose="02000603000000000000" pitchFamily="2" charset="0"/>
              </a:rPr>
              <a:t>Personal Achievement</a:t>
            </a:r>
          </a:p>
        </p:txBody>
      </p:sp>
      <p:sp>
        <p:nvSpPr>
          <p:cNvPr id="48" name="TextBox 47"/>
          <p:cNvSpPr txBox="1"/>
          <p:nvPr/>
        </p:nvSpPr>
        <p:spPr>
          <a:xfrm>
            <a:off x="276332" y="4255532"/>
            <a:ext cx="3122559" cy="3693319"/>
          </a:xfrm>
          <a:prstGeom prst="rect">
            <a:avLst/>
          </a:prstGeom>
          <a:noFill/>
        </p:spPr>
        <p:txBody>
          <a:bodyPr wrap="square" rtlCol="0">
            <a:spAutoFit/>
          </a:bodyPr>
          <a:lstStyle/>
          <a:p>
            <a:pPr algn="just">
              <a:buFont typeface="Arial" pitchFamily="34" charset="0"/>
              <a:buChar char="•"/>
            </a:pPr>
            <a:r>
              <a:rPr lang="en-GB" sz="1200" dirty="0">
                <a:latin typeface="SassoonPrimaryInfant" pitchFamily="2" charset="0"/>
              </a:rPr>
              <a:t> </a:t>
            </a:r>
            <a:r>
              <a:rPr lang="en-GB" sz="1300" dirty="0">
                <a:latin typeface="SassoonPrimaryInfant" pitchFamily="2" charset="0"/>
              </a:rPr>
              <a:t>Always pack a coat, even if it looks sunny.</a:t>
            </a:r>
          </a:p>
          <a:p>
            <a:pPr algn="just">
              <a:buFont typeface="Arial" pitchFamily="34" charset="0"/>
              <a:buChar char="•"/>
            </a:pPr>
            <a:r>
              <a:rPr lang="en-GB" sz="1300" dirty="0">
                <a:latin typeface="SassoonPrimaryInfant" pitchFamily="2" charset="0"/>
              </a:rPr>
              <a:t> Weather appropriate outdoor shoes which can be taken off/put on independently.</a:t>
            </a:r>
          </a:p>
          <a:p>
            <a:pPr algn="just">
              <a:buFont typeface="Arial" pitchFamily="34" charset="0"/>
              <a:buChar char="•"/>
            </a:pPr>
            <a:r>
              <a:rPr lang="en-GB" sz="1300" dirty="0">
                <a:latin typeface="SassoonPrimaryInfant" pitchFamily="2" charset="0"/>
              </a:rPr>
              <a:t> Pupils should have a pair of indoor shoes at school e.g. plimsoles.</a:t>
            </a:r>
          </a:p>
          <a:p>
            <a:pPr algn="just">
              <a:buFont typeface="Arial" pitchFamily="34" charset="0"/>
              <a:buChar char="•"/>
            </a:pPr>
            <a:r>
              <a:rPr lang="en-GB" sz="1300" dirty="0">
                <a:latin typeface="SassoonPrimaryInfant" pitchFamily="2" charset="0"/>
              </a:rPr>
              <a:t> Check your child’s bag for letters every day.</a:t>
            </a:r>
          </a:p>
          <a:p>
            <a:pPr algn="just">
              <a:buFont typeface="Arial" pitchFamily="34" charset="0"/>
              <a:buChar char="•"/>
            </a:pPr>
            <a:r>
              <a:rPr lang="en-GB" sz="1300" dirty="0">
                <a:latin typeface="SassoonPrimaryInfant" pitchFamily="2" charset="0"/>
              </a:rPr>
              <a:t> Snack is </a:t>
            </a:r>
            <a:r>
              <a:rPr lang="en-GB" sz="1300" b="1" dirty="0">
                <a:latin typeface="SassoonPrimaryInfant" pitchFamily="2" charset="0"/>
              </a:rPr>
              <a:t>1</a:t>
            </a:r>
            <a:r>
              <a:rPr lang="en-GB" sz="1300" dirty="0">
                <a:latin typeface="SassoonPrimaryInfant" pitchFamily="2" charset="0"/>
              </a:rPr>
              <a:t> small, healthy item that can be eaten quickly e.g. a banana.</a:t>
            </a:r>
          </a:p>
          <a:p>
            <a:pPr algn="just">
              <a:buFont typeface="Arial" pitchFamily="34" charset="0"/>
              <a:buChar char="•"/>
            </a:pPr>
            <a:r>
              <a:rPr lang="en-GB" sz="1300" dirty="0">
                <a:latin typeface="SassoonPrimaryInfant" pitchFamily="2" charset="0"/>
              </a:rPr>
              <a:t> A refillable water bottle.</a:t>
            </a:r>
          </a:p>
          <a:p>
            <a:pPr algn="just">
              <a:buFont typeface="Arial" pitchFamily="34" charset="0"/>
              <a:buChar char="•"/>
            </a:pPr>
            <a:r>
              <a:rPr lang="en-GB" sz="1300" dirty="0">
                <a:latin typeface="SassoonPrimaryInfant" pitchFamily="2" charset="0"/>
              </a:rPr>
              <a:t>Please do not bring toys from home to school. </a:t>
            </a:r>
          </a:p>
          <a:p>
            <a:pPr algn="just">
              <a:buFont typeface="Arial" pitchFamily="34" charset="0"/>
              <a:buChar char="•"/>
            </a:pPr>
            <a:r>
              <a:rPr lang="en-GB" sz="1300" dirty="0">
                <a:latin typeface="SassoonPrimaryInfant" pitchFamily="2" charset="0"/>
              </a:rPr>
              <a:t> Writing names on jumpers, coats and PE kits helps us return property to the rightful owner.</a:t>
            </a:r>
          </a:p>
          <a:p>
            <a:pPr algn="just">
              <a:buFont typeface="Arial" pitchFamily="34" charset="0"/>
              <a:buChar char="•"/>
            </a:pPr>
            <a:r>
              <a:rPr lang="en-GB" sz="1300" dirty="0">
                <a:latin typeface="SassoonPrimaryInfant" pitchFamily="2" charset="0"/>
              </a:rPr>
              <a:t> Please do not wear jewellery to school as this is a health and safety issue, thank you</a:t>
            </a:r>
            <a:r>
              <a:rPr lang="en-GB" sz="1200" dirty="0">
                <a:latin typeface="SassoonPrimaryInfant" pitchFamily="2" charset="0"/>
              </a:rPr>
              <a:t>.</a:t>
            </a:r>
            <a:endParaRPr lang="en-GB" sz="1200" b="1" dirty="0">
              <a:latin typeface="SassoonPrimaryInfant" pitchFamily="2" charset="0"/>
            </a:endParaRPr>
          </a:p>
        </p:txBody>
      </p:sp>
      <p:sp>
        <p:nvSpPr>
          <p:cNvPr id="2" name="Rectangle 3"/>
          <p:cNvSpPr>
            <a:spLocks noChangeArrowheads="1"/>
          </p:cNvSpPr>
          <p:nvPr/>
        </p:nvSpPr>
        <p:spPr bwMode="auto">
          <a:xfrm>
            <a:off x="3554202" y="7127434"/>
            <a:ext cx="3195103"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GB" sz="1300" dirty="0">
                <a:latin typeface="SassoonPrimaryInfant" pitchFamily="2" charset="0"/>
              </a:rPr>
              <a:t>A star of the week is chosen by the Primary 2 staff team for outstanding effort and will receive a certificate. We have also begun a star writing wall with examples of wonderful pieces of writing that have been produced alongside those which are examples of superb effort. Pupils receive verbal praise throughout the day for both effort and outcome, as well as reinforcing positive behaviours such as kindness and respect.</a:t>
            </a:r>
            <a:r>
              <a:rPr lang="en-GB" sz="1300" dirty="0">
                <a:latin typeface="SassoonPrimaryInfant" pitchFamily="2" charset="0"/>
                <a:cs typeface="Arial" pitchFamily="34" charset="0"/>
              </a:rPr>
              <a:t> Pupils are encouraged to share achievements from outside school.</a:t>
            </a:r>
            <a:endParaRPr lang="en-GB" sz="1300" dirty="0">
              <a:latin typeface="SassoonPrimaryInfant" pitchFamily="2" charset="0"/>
            </a:endParaRPr>
          </a:p>
        </p:txBody>
      </p:sp>
      <p:sp>
        <p:nvSpPr>
          <p:cNvPr id="41" name="Rounded Rectangle 40"/>
          <p:cNvSpPr/>
          <p:nvPr/>
        </p:nvSpPr>
        <p:spPr>
          <a:xfrm>
            <a:off x="3509301" y="2884173"/>
            <a:ext cx="3240000" cy="37681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42" name="TextBox 41"/>
          <p:cNvSpPr txBox="1"/>
          <p:nvPr/>
        </p:nvSpPr>
        <p:spPr>
          <a:xfrm>
            <a:off x="3497850" y="2820471"/>
            <a:ext cx="3197530" cy="3831818"/>
          </a:xfrm>
          <a:prstGeom prst="rect">
            <a:avLst/>
          </a:prstGeom>
          <a:noFill/>
        </p:spPr>
        <p:txBody>
          <a:bodyPr wrap="square" rtlCol="0">
            <a:spAutoFit/>
          </a:bodyPr>
          <a:lstStyle/>
          <a:p>
            <a:pPr algn="ctr"/>
            <a:r>
              <a:rPr lang="en-GB" sz="2400" u="sng" dirty="0">
                <a:latin typeface="SassoonPrimaryInfant" pitchFamily="2" charset="0"/>
                <a:ea typeface="KBDunkTank" panose="02000603000000000000" pitchFamily="2" charset="0"/>
              </a:rPr>
              <a:t>Supporting at Home</a:t>
            </a:r>
          </a:p>
          <a:p>
            <a:pPr algn="just">
              <a:buFont typeface="Arial" pitchFamily="34" charset="0"/>
              <a:buChar char="•"/>
            </a:pPr>
            <a:r>
              <a:rPr lang="en-GB" sz="1200" dirty="0">
                <a:latin typeface="SassoonPrimaryInfant" pitchFamily="2" charset="0"/>
              </a:rPr>
              <a:t> </a:t>
            </a:r>
            <a:r>
              <a:rPr lang="en-GB" sz="1300" dirty="0">
                <a:latin typeface="SassoonPrimaryInfant" pitchFamily="2" charset="0"/>
              </a:rPr>
              <a:t>Practising reading at home is key to imbedding literacy. Regular practice of red or tricky words to develop fluency and recognition. </a:t>
            </a:r>
          </a:p>
          <a:p>
            <a:pPr algn="just">
              <a:buFont typeface="Arial" pitchFamily="34" charset="0"/>
              <a:buChar char="•"/>
            </a:pPr>
            <a:r>
              <a:rPr lang="en-GB" sz="1300" dirty="0">
                <a:latin typeface="SassoonPrimaryInfant" pitchFamily="2" charset="0"/>
              </a:rPr>
              <a:t> Ask your child questions while reading such as drawing on own experiences, what will happen next in the story and if they liked the story and why.</a:t>
            </a:r>
          </a:p>
          <a:p>
            <a:pPr algn="just">
              <a:buFont typeface="Arial" pitchFamily="34" charset="0"/>
              <a:buChar char="•"/>
            </a:pPr>
            <a:r>
              <a:rPr lang="en-GB" sz="1300" dirty="0">
                <a:latin typeface="SassoonPrimaryInfant" pitchFamily="2" charset="0"/>
              </a:rPr>
              <a:t>  The blog is updated regularly with day-to-day photos and information of what we have been up to.</a:t>
            </a:r>
          </a:p>
          <a:p>
            <a:pPr algn="just">
              <a:buFont typeface="Arial" pitchFamily="34" charset="0"/>
              <a:buChar char="•"/>
            </a:pPr>
            <a:r>
              <a:rPr lang="en-GB" sz="1300" dirty="0">
                <a:latin typeface="SassoonPrimaryInfant" pitchFamily="2" charset="0"/>
              </a:rPr>
              <a:t>Practise independence with getting changed including learning how to tie laces.</a:t>
            </a:r>
          </a:p>
          <a:p>
            <a:pPr algn="just">
              <a:buFont typeface="Arial" pitchFamily="34" charset="0"/>
              <a:buChar char="•"/>
            </a:pPr>
            <a:r>
              <a:rPr lang="en-GB" sz="1300" dirty="0">
                <a:latin typeface="SassoonPrimaryInfant" pitchFamily="2" charset="0"/>
              </a:rPr>
              <a:t> Talk with your child about their lunch choices</a:t>
            </a:r>
            <a:r>
              <a:rPr lang="en-GB" sz="1200" dirty="0"/>
              <a:t>.</a:t>
            </a:r>
          </a:p>
          <a:p>
            <a:pPr algn="just">
              <a:buFont typeface="Arial" pitchFamily="34" charset="0"/>
              <a:buChar char="•"/>
            </a:pPr>
            <a:r>
              <a:rPr lang="en-GB" sz="1200" dirty="0"/>
              <a:t>Please complete two </a:t>
            </a:r>
          </a:p>
          <a:p>
            <a:pPr algn="just"/>
            <a:r>
              <a:rPr lang="en-GB" sz="1200" dirty="0"/>
              <a:t>                     games weekly</a:t>
            </a:r>
          </a:p>
        </p:txBody>
      </p:sp>
      <p:sp>
        <p:nvSpPr>
          <p:cNvPr id="56" name="Rounded Rectangle 49">
            <a:extLst>
              <a:ext uri="{FF2B5EF4-FFF2-40B4-BE49-F238E27FC236}">
                <a16:creationId xmlns:a16="http://schemas.microsoft.com/office/drawing/2014/main" id="{8438E7C4-698E-4628-AD43-9B6108902599}"/>
              </a:ext>
            </a:extLst>
          </p:cNvPr>
          <p:cNvSpPr/>
          <p:nvPr/>
        </p:nvSpPr>
        <p:spPr>
          <a:xfrm>
            <a:off x="3526839" y="147640"/>
            <a:ext cx="3240000" cy="263092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67" name="Rounded Rectangle 40">
            <a:extLst>
              <a:ext uri="{FF2B5EF4-FFF2-40B4-BE49-F238E27FC236}">
                <a16:creationId xmlns:a16="http://schemas.microsoft.com/office/drawing/2014/main" id="{61EE09AB-FD4D-4E0C-A0F2-BBB4C3D3205A}"/>
              </a:ext>
            </a:extLst>
          </p:cNvPr>
          <p:cNvSpPr/>
          <p:nvPr/>
        </p:nvSpPr>
        <p:spPr>
          <a:xfrm>
            <a:off x="173914" y="3846951"/>
            <a:ext cx="3240000" cy="417392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68" name="Rectangle 67">
            <a:extLst>
              <a:ext uri="{FF2B5EF4-FFF2-40B4-BE49-F238E27FC236}">
                <a16:creationId xmlns:a16="http://schemas.microsoft.com/office/drawing/2014/main" id="{B4A79415-2C60-4E23-957E-4DF5AF9081E2}"/>
              </a:ext>
            </a:extLst>
          </p:cNvPr>
          <p:cNvSpPr/>
          <p:nvPr/>
        </p:nvSpPr>
        <p:spPr>
          <a:xfrm>
            <a:off x="343517" y="3856892"/>
            <a:ext cx="1771639" cy="461665"/>
          </a:xfrm>
          <a:prstGeom prst="rect">
            <a:avLst/>
          </a:prstGeom>
        </p:spPr>
        <p:txBody>
          <a:bodyPr wrap="none">
            <a:spAutoFit/>
          </a:bodyPr>
          <a:lstStyle/>
          <a:p>
            <a:pPr algn="ctr"/>
            <a:r>
              <a:rPr lang="en-GB" sz="2400" u="sng" dirty="0">
                <a:latin typeface="SassoonPrimaryInfant" pitchFamily="2" charset="0"/>
                <a:ea typeface="KBDunkTank" panose="02000603000000000000" pitchFamily="2" charset="0"/>
              </a:rPr>
              <a:t>Organisation</a:t>
            </a:r>
          </a:p>
        </p:txBody>
      </p:sp>
      <p:sp>
        <p:nvSpPr>
          <p:cNvPr id="69" name="TextBox 68">
            <a:extLst>
              <a:ext uri="{FF2B5EF4-FFF2-40B4-BE49-F238E27FC236}">
                <a16:creationId xmlns:a16="http://schemas.microsoft.com/office/drawing/2014/main" id="{EB4F3C3C-6F2A-40EA-B208-540EC898AF1F}"/>
              </a:ext>
            </a:extLst>
          </p:cNvPr>
          <p:cNvSpPr txBox="1"/>
          <p:nvPr/>
        </p:nvSpPr>
        <p:spPr>
          <a:xfrm>
            <a:off x="1229337" y="158316"/>
            <a:ext cx="1084148" cy="461665"/>
          </a:xfrm>
          <a:prstGeom prst="rect">
            <a:avLst/>
          </a:prstGeom>
          <a:noFill/>
        </p:spPr>
        <p:txBody>
          <a:bodyPr wrap="square" rtlCol="0">
            <a:spAutoFit/>
          </a:bodyPr>
          <a:lstStyle/>
          <a:p>
            <a:pPr algn="ctr"/>
            <a:r>
              <a:rPr lang="en-GB" sz="2400" u="sng" dirty="0">
                <a:latin typeface="SassoonPrimaryInfant" pitchFamily="2" charset="0"/>
                <a:ea typeface="KBDunkTank" panose="02000603000000000000" pitchFamily="2" charset="0"/>
              </a:rPr>
              <a:t>RME</a:t>
            </a:r>
          </a:p>
        </p:txBody>
      </p:sp>
      <p:sp>
        <p:nvSpPr>
          <p:cNvPr id="70" name="Rounded Rectangle 49">
            <a:extLst>
              <a:ext uri="{FF2B5EF4-FFF2-40B4-BE49-F238E27FC236}">
                <a16:creationId xmlns:a16="http://schemas.microsoft.com/office/drawing/2014/main" id="{92BBCAAC-DDD7-4447-BBCD-522AD0FA444F}"/>
              </a:ext>
            </a:extLst>
          </p:cNvPr>
          <p:cNvSpPr/>
          <p:nvPr/>
        </p:nvSpPr>
        <p:spPr>
          <a:xfrm>
            <a:off x="108699" y="140553"/>
            <a:ext cx="3240000" cy="349821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71" name="TextBox 70">
            <a:extLst>
              <a:ext uri="{FF2B5EF4-FFF2-40B4-BE49-F238E27FC236}">
                <a16:creationId xmlns:a16="http://schemas.microsoft.com/office/drawing/2014/main" id="{8338F90B-17F2-428B-8CFB-40D1304D3D99}"/>
              </a:ext>
            </a:extLst>
          </p:cNvPr>
          <p:cNvSpPr txBox="1"/>
          <p:nvPr/>
        </p:nvSpPr>
        <p:spPr>
          <a:xfrm>
            <a:off x="226140" y="571489"/>
            <a:ext cx="3025377" cy="3050707"/>
          </a:xfrm>
          <a:prstGeom prst="rect">
            <a:avLst/>
          </a:prstGeom>
          <a:noFill/>
        </p:spPr>
        <p:txBody>
          <a:bodyPr wrap="square" rtlCol="0">
            <a:spAutoFit/>
          </a:bodyPr>
          <a:lstStyle/>
          <a:p>
            <a:pPr algn="just">
              <a:lnSpc>
                <a:spcPct val="115000"/>
              </a:lnSpc>
              <a:spcAft>
                <a:spcPts val="800"/>
              </a:spcAft>
            </a:pPr>
            <a:r>
              <a:rPr lang="en-GB" sz="1300" kern="100" dirty="0">
                <a:effectLst/>
                <a:latin typeface="SassoonPrimaryInfant" pitchFamily="2" charset="0"/>
                <a:ea typeface="Aptos"/>
                <a:cs typeface="Times New Roman" panose="02020603050405020304" pitchFamily="18" charset="0"/>
              </a:rPr>
              <a:t>This term we are learning about Islam.</a:t>
            </a:r>
          </a:p>
          <a:p>
            <a:pPr algn="just">
              <a:lnSpc>
                <a:spcPct val="115000"/>
              </a:lnSpc>
              <a:spcAft>
                <a:spcPts val="800"/>
              </a:spcAft>
            </a:pPr>
            <a:r>
              <a:rPr lang="en-GB" sz="1300" kern="100" dirty="0">
                <a:latin typeface="SassoonPrimaryInfant" pitchFamily="2" charset="0"/>
                <a:ea typeface="Aptos"/>
                <a:cs typeface="Times New Roman" panose="02020603050405020304" pitchFamily="18" charset="0"/>
              </a:rPr>
              <a:t>We will explore Islamic stories and describe some key beliefs. We have several Muslim learners in the class and are hoping to draw on their experiences and share customs and celebrations. The aim is for all learners to talk about their own beliefs or express them in other ways. We will explore some places and investigate artefacts. We are excited to visit the Central Mosque on Thursday, 12</a:t>
            </a:r>
            <a:r>
              <a:rPr lang="en-GB" sz="1300" kern="100" baseline="30000" dirty="0">
                <a:latin typeface="SassoonPrimaryInfant" pitchFamily="2" charset="0"/>
                <a:ea typeface="Aptos"/>
                <a:cs typeface="Times New Roman" panose="02020603050405020304" pitchFamily="18" charset="0"/>
              </a:rPr>
              <a:t>th</a:t>
            </a:r>
            <a:r>
              <a:rPr lang="en-GB" sz="1300" kern="100" dirty="0">
                <a:latin typeface="SassoonPrimaryInfant" pitchFamily="2" charset="0"/>
                <a:ea typeface="Aptos"/>
                <a:cs typeface="Times New Roman" panose="02020603050405020304" pitchFamily="18" charset="0"/>
              </a:rPr>
              <a:t> September. </a:t>
            </a:r>
          </a:p>
        </p:txBody>
      </p:sp>
      <p:pic>
        <p:nvPicPr>
          <p:cNvPr id="5" name="Picture 8" descr="New Year - EducationCity">
            <a:extLst>
              <a:ext uri="{FF2B5EF4-FFF2-40B4-BE49-F238E27FC236}">
                <a16:creationId xmlns:a16="http://schemas.microsoft.com/office/drawing/2014/main" id="{BC66DF22-6E82-F18A-40C5-BD118D78DEB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67815" y="5996499"/>
            <a:ext cx="756198" cy="6557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5BA5213-2D91-B134-6F98-784AA71A7FB8}"/>
              </a:ext>
            </a:extLst>
          </p:cNvPr>
          <p:cNvSpPr txBox="1"/>
          <p:nvPr/>
        </p:nvSpPr>
        <p:spPr>
          <a:xfrm>
            <a:off x="3554202" y="167438"/>
            <a:ext cx="2964735" cy="2854628"/>
          </a:xfrm>
          <a:prstGeom prst="rect">
            <a:avLst/>
          </a:prstGeom>
          <a:noFill/>
        </p:spPr>
        <p:txBody>
          <a:bodyPr wrap="square" rtlCol="0">
            <a:spAutoFit/>
          </a:bodyPr>
          <a:lstStyle/>
          <a:p>
            <a:r>
              <a:rPr lang="en-GB" sz="1300" b="1" dirty="0">
                <a:latin typeface="SassoonPrimaryInfant" pitchFamily="2" charset="0"/>
              </a:rPr>
              <a:t>Building Resilience</a:t>
            </a:r>
          </a:p>
          <a:p>
            <a:endParaRPr lang="en-GB" sz="1300" b="1" dirty="0">
              <a:latin typeface="SassoonPrimaryInfant" pitchFamily="2" charset="0"/>
            </a:endParaRPr>
          </a:p>
          <a:p>
            <a:r>
              <a:rPr lang="en-GB" sz="1300" dirty="0">
                <a:latin typeface="SassoonPrimaryInfant" pitchFamily="2" charset="0"/>
              </a:rPr>
              <a:t>Our module this term is called Expect the unexpected. Through this we will learn:</a:t>
            </a:r>
          </a:p>
          <a:p>
            <a:pPr marL="171450" indent="-171450">
              <a:buFont typeface="Arial" panose="020B0604020202020204" pitchFamily="34" charset="0"/>
              <a:buChar char="•"/>
            </a:pPr>
            <a:r>
              <a:rPr lang="en-GB" sz="1300" dirty="0">
                <a:latin typeface="SassoonPrimaryInfant" pitchFamily="2" charset="0"/>
              </a:rPr>
              <a:t>That change is a normal part of life</a:t>
            </a:r>
          </a:p>
          <a:p>
            <a:pPr marL="171450" indent="-171450">
              <a:buFont typeface="Arial" panose="020B0604020202020204" pitchFamily="34" charset="0"/>
              <a:buChar char="•"/>
            </a:pPr>
            <a:r>
              <a:rPr lang="en-GB" sz="1300" dirty="0">
                <a:latin typeface="SassoonPrimaryInfant" pitchFamily="2" charset="0"/>
              </a:rPr>
              <a:t>That it is ok not to be ok, we all have times where things are difficult</a:t>
            </a:r>
          </a:p>
          <a:p>
            <a:pPr marL="171450" indent="-171450">
              <a:buFont typeface="Arial" panose="020B0604020202020204" pitchFamily="34" charset="0"/>
              <a:buChar char="•"/>
            </a:pPr>
            <a:r>
              <a:rPr lang="en-GB" sz="1300" dirty="0">
                <a:latin typeface="SassoonPrimaryInfant" pitchFamily="2" charset="0"/>
              </a:rPr>
              <a:t>Ways to look after our own mental health and how we can help ourselves feel better.</a:t>
            </a:r>
          </a:p>
          <a:p>
            <a:r>
              <a:rPr lang="en-GB" sz="1300" dirty="0">
                <a:latin typeface="SassoonPrimaryInfant" pitchFamily="2" charset="0"/>
              </a:rPr>
              <a:t>   We will share our learning in    .      </a:t>
            </a:r>
          </a:p>
          <a:p>
            <a:r>
              <a:rPr lang="en-GB" sz="1300" dirty="0">
                <a:latin typeface="SassoonPrimaryInfant" pitchFamily="2" charset="0"/>
              </a:rPr>
              <a:t>   assemblies and there will be a home </a:t>
            </a:r>
          </a:p>
          <a:p>
            <a:r>
              <a:rPr lang="en-GB" sz="1300">
                <a:latin typeface="SassoonPrimaryInfant" pitchFamily="2" charset="0"/>
              </a:rPr>
              <a:t>         task </a:t>
            </a:r>
            <a:r>
              <a:rPr lang="en-GB" sz="1300" dirty="0">
                <a:latin typeface="SassoonPrimaryInfant" pitchFamily="2" charset="0"/>
              </a:rPr>
              <a:t>to join in with as well.</a:t>
            </a:r>
          </a:p>
          <a:p>
            <a:r>
              <a:rPr lang="en-GB" sz="1050" b="1" dirty="0"/>
              <a:t> </a:t>
            </a:r>
          </a:p>
        </p:txBody>
      </p:sp>
      <p:pic>
        <p:nvPicPr>
          <p:cNvPr id="1028" name="Picture 4">
            <a:extLst>
              <a:ext uri="{FF2B5EF4-FFF2-40B4-BE49-F238E27FC236}">
                <a16:creationId xmlns:a16="http://schemas.microsoft.com/office/drawing/2014/main" id="{67F53582-F1F1-E444-0001-4B9A64B6CF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9525" y="371434"/>
            <a:ext cx="428625" cy="7143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6FFD032-E4F3-65B8-4B6B-5A8801CEC776}"/>
              </a:ext>
            </a:extLst>
          </p:cNvPr>
          <p:cNvSpPr txBox="1"/>
          <p:nvPr/>
        </p:nvSpPr>
        <p:spPr>
          <a:xfrm>
            <a:off x="5192436" y="171379"/>
            <a:ext cx="1680828" cy="400110"/>
          </a:xfrm>
          <a:prstGeom prst="rect">
            <a:avLst/>
          </a:prstGeom>
          <a:noFill/>
        </p:spPr>
        <p:txBody>
          <a:bodyPr wrap="square" rtlCol="0">
            <a:spAutoFit/>
          </a:bodyPr>
          <a:lstStyle/>
          <a:p>
            <a:r>
              <a:rPr lang="en-GB" sz="2000" u="sng" dirty="0"/>
              <a:t>HWB</a:t>
            </a:r>
          </a:p>
        </p:txBody>
      </p:sp>
    </p:spTree>
    <p:extLst>
      <p:ext uri="{BB962C8B-B14F-4D97-AF65-F5344CB8AC3E}">
        <p14:creationId xmlns:p14="http://schemas.microsoft.com/office/powerpoint/2010/main" val="11471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EE22CA32DECA4C83A5BD9645C01D28" ma:contentTypeVersion="15" ma:contentTypeDescription="Create a new document." ma:contentTypeScope="" ma:versionID="2a28c650200b1aa5c43514e9ccdd3d6e">
  <xsd:schema xmlns:xsd="http://www.w3.org/2001/XMLSchema" xmlns:xs="http://www.w3.org/2001/XMLSchema" xmlns:p="http://schemas.microsoft.com/office/2006/metadata/properties" xmlns:ns3="295ab126-a604-44b7-aa6a-053d6c2d1054" xmlns:ns4="aa8bd7ed-cc88-4a44-a273-2a2f949b1be6" targetNamespace="http://schemas.microsoft.com/office/2006/metadata/properties" ma:root="true" ma:fieldsID="d5c533fecc65f101e20739294356939c" ns3:_="" ns4:_="">
    <xsd:import namespace="295ab126-a604-44b7-aa6a-053d6c2d1054"/>
    <xsd:import namespace="aa8bd7ed-cc88-4a44-a273-2a2f949b1be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ObjectDetectorVersions" minOccurs="0"/>
                <xsd:element ref="ns4:MediaServiceDateTaken" minOccurs="0"/>
                <xsd:element ref="ns4:MediaServiceAutoTags" minOccurs="0"/>
                <xsd:element ref="ns4:MediaServiceGenerationTime" minOccurs="0"/>
                <xsd:element ref="ns4:MediaServiceEventHashCode" minOccurs="0"/>
                <xsd:element ref="ns4:MediaLengthInSeconds" minOccurs="0"/>
                <xsd:element ref="ns4:_activity"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ab126-a604-44b7-aa6a-053d6c2d105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8bd7ed-cc88-4a44-a273-2a2f949b1be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a8bd7ed-cc88-4a44-a273-2a2f949b1be6" xsi:nil="true"/>
  </documentManagement>
</p:properties>
</file>

<file path=customXml/itemProps1.xml><?xml version="1.0" encoding="utf-8"?>
<ds:datastoreItem xmlns:ds="http://schemas.openxmlformats.org/officeDocument/2006/customXml" ds:itemID="{4201018F-E75C-4341-BACF-DE821F02CACC}">
  <ds:schemaRefs>
    <ds:schemaRef ds:uri="http://schemas.microsoft.com/sharepoint/v3/contenttype/forms"/>
  </ds:schemaRefs>
</ds:datastoreItem>
</file>

<file path=customXml/itemProps2.xml><?xml version="1.0" encoding="utf-8"?>
<ds:datastoreItem xmlns:ds="http://schemas.openxmlformats.org/officeDocument/2006/customXml" ds:itemID="{9809DC10-E003-45FD-86A5-3CE522DE7D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5ab126-a604-44b7-aa6a-053d6c2d1054"/>
    <ds:schemaRef ds:uri="aa8bd7ed-cc88-4a44-a273-2a2f949b1b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212755-DED7-42C2-8BB7-1F46E8D33BBC}">
  <ds:schemaRef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elements/1.1/"/>
    <ds:schemaRef ds:uri="http://purl.org/dc/terms/"/>
    <ds:schemaRef ds:uri="http://schemas.microsoft.com/office/2006/metadata/properties"/>
    <ds:schemaRef ds:uri="aa8bd7ed-cc88-4a44-a273-2a2f949b1be6"/>
    <ds:schemaRef ds:uri="295ab126-a604-44b7-aa6a-053d6c2d1054"/>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6215</TotalTime>
  <Words>1026</Words>
  <Application>Microsoft Office PowerPoint</Application>
  <PresentationFormat>A4 Paper (210x297 mm)</PresentationFormat>
  <Paragraphs>66</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KBDunkTank</vt:lpstr>
      <vt:lpstr>Sassoon Primary Infant</vt:lpstr>
      <vt:lpstr>SassoonPrimaryInfant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McNeill;Val Henry</dc:creator>
  <cp:lastModifiedBy>Jaqueline Brunner</cp:lastModifiedBy>
  <cp:revision>198</cp:revision>
  <cp:lastPrinted>2019-09-06T12:45:09Z</cp:lastPrinted>
  <dcterms:created xsi:type="dcterms:W3CDTF">2017-07-09T15:46:33Z</dcterms:created>
  <dcterms:modified xsi:type="dcterms:W3CDTF">2024-09-09T15:23:23Z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0x01010069EE22CA32DECA4C83A5BD9645C01D28</vt:lpwstr>
  </property>
</Properties>
</file>