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sldIdLst>
    <p:sldId id="256" r:id="rId5"/>
    <p:sldId id="261" r:id="rId6"/>
  </p:sldIdLst>
  <p:sldSz cx="6858000" cy="9906000" type="A4"/>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DE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12" autoAdjust="0"/>
    <p:restoredTop sz="94660" autoAdjust="0"/>
  </p:normalViewPr>
  <p:slideViewPr>
    <p:cSldViewPr snapToGrid="0">
      <p:cViewPr>
        <p:scale>
          <a:sx n="100" d="100"/>
          <a:sy n="100" d="100"/>
        </p:scale>
        <p:origin x="264" y="-4788"/>
      </p:cViewPr>
      <p:guideLst>
        <p:guide orient="horz" pos="3120"/>
        <p:guide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862" cy="497413"/>
          </a:xfrm>
          <a:prstGeom prst="rect">
            <a:avLst/>
          </a:prstGeom>
        </p:spPr>
        <p:txBody>
          <a:bodyPr vert="horz" lIns="87215" tIns="43608" rIns="87215" bIns="43608" rtlCol="0"/>
          <a:lstStyle>
            <a:lvl1pPr algn="l">
              <a:defRPr sz="1100"/>
            </a:lvl1pPr>
          </a:lstStyle>
          <a:p>
            <a:endParaRPr lang="en-GB"/>
          </a:p>
        </p:txBody>
      </p:sp>
      <p:sp>
        <p:nvSpPr>
          <p:cNvPr id="3" name="Date Placeholder 2"/>
          <p:cNvSpPr>
            <a:spLocks noGrp="1"/>
          </p:cNvSpPr>
          <p:nvPr>
            <p:ph type="dt" idx="1"/>
          </p:nvPr>
        </p:nvSpPr>
        <p:spPr>
          <a:xfrm>
            <a:off x="3850294" y="1"/>
            <a:ext cx="2945862" cy="497413"/>
          </a:xfrm>
          <a:prstGeom prst="rect">
            <a:avLst/>
          </a:prstGeom>
        </p:spPr>
        <p:txBody>
          <a:bodyPr vert="horz" lIns="87215" tIns="43608" rIns="87215" bIns="43608" rtlCol="0"/>
          <a:lstStyle>
            <a:lvl1pPr algn="r">
              <a:defRPr sz="1100"/>
            </a:lvl1pPr>
          </a:lstStyle>
          <a:p>
            <a:fld id="{EFB41DFF-A61D-4F1C-BEE1-7D315297ECA2}" type="datetimeFigureOut">
              <a:rPr lang="en-GB" smtClean="0"/>
              <a:pPr/>
              <a:t>04/05/2023</a:t>
            </a:fld>
            <a:endParaRPr lang="en-GB"/>
          </a:p>
        </p:txBody>
      </p:sp>
      <p:sp>
        <p:nvSpPr>
          <p:cNvPr id="4" name="Slide Image Placeholder 3"/>
          <p:cNvSpPr>
            <a:spLocks noGrp="1" noRot="1" noChangeAspect="1"/>
          </p:cNvSpPr>
          <p:nvPr>
            <p:ph type="sldImg" idx="2"/>
          </p:nvPr>
        </p:nvSpPr>
        <p:spPr>
          <a:xfrm>
            <a:off x="2238375" y="1239838"/>
            <a:ext cx="2320925" cy="3352800"/>
          </a:xfrm>
          <a:prstGeom prst="rect">
            <a:avLst/>
          </a:prstGeom>
          <a:noFill/>
          <a:ln w="12700">
            <a:solidFill>
              <a:prstClr val="black"/>
            </a:solidFill>
          </a:ln>
        </p:spPr>
        <p:txBody>
          <a:bodyPr vert="horz" lIns="87215" tIns="43608" rIns="87215" bIns="43608" rtlCol="0" anchor="ctr"/>
          <a:lstStyle/>
          <a:p>
            <a:endParaRPr lang="en-GB"/>
          </a:p>
        </p:txBody>
      </p:sp>
      <p:sp>
        <p:nvSpPr>
          <p:cNvPr id="5" name="Notes Placeholder 4"/>
          <p:cNvSpPr>
            <a:spLocks noGrp="1"/>
          </p:cNvSpPr>
          <p:nvPr>
            <p:ph type="body" sz="quarter" idx="3"/>
          </p:nvPr>
        </p:nvSpPr>
        <p:spPr>
          <a:xfrm>
            <a:off x="679464" y="4778547"/>
            <a:ext cx="5438748" cy="3908459"/>
          </a:xfrm>
          <a:prstGeom prst="rect">
            <a:avLst/>
          </a:prstGeom>
        </p:spPr>
        <p:txBody>
          <a:bodyPr vert="horz" lIns="87215" tIns="43608" rIns="87215" bIns="436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0814"/>
            <a:ext cx="2945862" cy="497413"/>
          </a:xfrm>
          <a:prstGeom prst="rect">
            <a:avLst/>
          </a:prstGeom>
        </p:spPr>
        <p:txBody>
          <a:bodyPr vert="horz" lIns="87215" tIns="43608" rIns="87215" bIns="43608" rtlCol="0" anchor="b"/>
          <a:lstStyle>
            <a:lvl1pPr algn="l">
              <a:defRPr sz="1100"/>
            </a:lvl1pPr>
          </a:lstStyle>
          <a:p>
            <a:endParaRPr lang="en-GB"/>
          </a:p>
        </p:txBody>
      </p:sp>
      <p:sp>
        <p:nvSpPr>
          <p:cNvPr id="7" name="Slide Number Placeholder 6"/>
          <p:cNvSpPr>
            <a:spLocks noGrp="1"/>
          </p:cNvSpPr>
          <p:nvPr>
            <p:ph type="sldNum" sz="quarter" idx="5"/>
          </p:nvPr>
        </p:nvSpPr>
        <p:spPr>
          <a:xfrm>
            <a:off x="3850294" y="9430814"/>
            <a:ext cx="2945862" cy="497413"/>
          </a:xfrm>
          <a:prstGeom prst="rect">
            <a:avLst/>
          </a:prstGeom>
        </p:spPr>
        <p:txBody>
          <a:bodyPr vert="horz" lIns="87215" tIns="43608" rIns="87215" bIns="43608" rtlCol="0" anchor="b"/>
          <a:lstStyle>
            <a:lvl1pPr algn="r">
              <a:defRPr sz="1100"/>
            </a:lvl1pPr>
          </a:lstStyle>
          <a:p>
            <a:fld id="{01E512D0-BFF3-4126-A17F-2CFD7B696441}" type="slidenum">
              <a:rPr lang="en-GB" smtClean="0"/>
              <a:pPr/>
              <a:t>‹#›</a:t>
            </a:fld>
            <a:endParaRPr lang="en-GB"/>
          </a:p>
        </p:txBody>
      </p:sp>
    </p:spTree>
    <p:extLst>
      <p:ext uri="{BB962C8B-B14F-4D97-AF65-F5344CB8AC3E}">
        <p14:creationId xmlns:p14="http://schemas.microsoft.com/office/powerpoint/2010/main" val="1240050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E512D0-BFF3-4126-A17F-2CFD7B696441}" type="slidenum">
              <a:rPr lang="en-GB" smtClean="0"/>
              <a:pPr/>
              <a:t>2</a:t>
            </a:fld>
            <a:endParaRPr lang="en-GB"/>
          </a:p>
        </p:txBody>
      </p:sp>
    </p:spTree>
    <p:extLst>
      <p:ext uri="{BB962C8B-B14F-4D97-AF65-F5344CB8AC3E}">
        <p14:creationId xmlns:p14="http://schemas.microsoft.com/office/powerpoint/2010/main" val="3664779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04/05/2023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7452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04/05/2023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4962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39924E-CDC0-4DE2-AFA2-1FEE1A990F45}" type="datetimeFigureOut">
              <a:rPr lang="en-GB" smtClean="0"/>
              <a:pPr/>
              <a:t>04/05/2023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203064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39924E-CDC0-4DE2-AFA2-1FEE1A990F45}" type="datetimeFigureOut">
              <a:rPr lang="en-GB" smtClean="0"/>
              <a:pPr/>
              <a:t>04/05/2023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431244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39924E-CDC0-4DE2-AFA2-1FEE1A990F45}" type="datetimeFigureOut">
              <a:rPr lang="en-GB" smtClean="0"/>
              <a:pPr/>
              <a:t>04/05/2023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6198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39924E-CDC0-4DE2-AFA2-1FEE1A990F45}" type="datetimeFigureOut">
              <a:rPr lang="en-GB" smtClean="0"/>
              <a:pPr/>
              <a:t>04/05/2023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606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9924E-CDC0-4DE2-AFA2-1FEE1A990F45}" type="datetimeFigureOut">
              <a:rPr lang="en-GB" smtClean="0"/>
              <a:pPr/>
              <a:t>04/05/2023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57057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04/05/2023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5758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04/05/2023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3727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04/05/2023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579284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04/05/2023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79975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C39924E-CDC0-4DE2-AFA2-1FEE1A990F45}" type="datetimeFigureOut">
              <a:rPr lang="en-GB" smtClean="0"/>
              <a:pPr/>
              <a:t>04/05/2023</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6B28D2E-137C-48A1-8FAD-9BA27DC2D801}" type="slidenum">
              <a:rPr lang="en-GB" smtClean="0"/>
              <a:pPr/>
              <a:t>‹#›</a:t>
            </a:fld>
            <a:endParaRPr lang="en-GB"/>
          </a:p>
        </p:txBody>
      </p:sp>
    </p:spTree>
    <p:extLst>
      <p:ext uri="{BB962C8B-B14F-4D97-AF65-F5344CB8AC3E}">
        <p14:creationId xmlns:p14="http://schemas.microsoft.com/office/powerpoint/2010/main" val="11267420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mailto:admin@royalmile.edin.sch.uk" TargetMode="External"/><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95312" y="96822"/>
            <a:ext cx="6595005" cy="936000"/>
          </a:xfrm>
          <a:prstGeom prst="roundRect">
            <a:avLst/>
          </a:prstGeom>
          <a:solidFill>
            <a:schemeClr val="accent1">
              <a:lumMod val="60000"/>
              <a:lumOff val="40000"/>
            </a:schemeClr>
          </a:solidFill>
          <a:ln w="381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32" name="TextBox 31"/>
          <p:cNvSpPr txBox="1"/>
          <p:nvPr/>
        </p:nvSpPr>
        <p:spPr>
          <a:xfrm>
            <a:off x="167683" y="129609"/>
            <a:ext cx="6130472" cy="769441"/>
          </a:xfrm>
          <a:prstGeom prst="rect">
            <a:avLst/>
          </a:prstGeom>
          <a:solidFill>
            <a:schemeClr val="accent1">
              <a:lumMod val="60000"/>
              <a:lumOff val="40000"/>
            </a:schemeClr>
          </a:solidFill>
        </p:spPr>
        <p:txBody>
          <a:bodyPr wrap="square" rtlCol="0">
            <a:spAutoFit/>
          </a:bodyPr>
          <a:lstStyle/>
          <a:p>
            <a:pPr algn="ctr"/>
            <a:r>
              <a:rPr lang="en-GB" sz="4400" b="1" dirty="0">
                <a:solidFill>
                  <a:schemeClr val="accent6">
                    <a:lumMod val="75000"/>
                  </a:schemeClr>
                </a:solidFill>
                <a:ea typeface="KBDunkTank" panose="02000603000000000000" pitchFamily="2" charset="0"/>
                <a:cs typeface="Times New Roman" panose="02020603050405020304" pitchFamily="18" charset="0"/>
              </a:rPr>
              <a:t>Welcome to P2.</a:t>
            </a:r>
          </a:p>
        </p:txBody>
      </p:sp>
      <p:sp>
        <p:nvSpPr>
          <p:cNvPr id="17" name="Rectangle 16"/>
          <p:cNvSpPr/>
          <p:nvPr/>
        </p:nvSpPr>
        <p:spPr>
          <a:xfrm>
            <a:off x="104960" y="673987"/>
            <a:ext cx="6585357" cy="369332"/>
          </a:xfrm>
          <a:prstGeom prst="rect">
            <a:avLst/>
          </a:prstGeom>
        </p:spPr>
        <p:txBody>
          <a:bodyPr wrap="square">
            <a:spAutoFit/>
          </a:bodyPr>
          <a:lstStyle/>
          <a:p>
            <a:pPr algn="ctr"/>
            <a:r>
              <a:rPr lang="en-GB">
                <a:ea typeface="KBDunkTank" panose="02000603000000000000" pitchFamily="2" charset="0"/>
                <a:cs typeface="Times New Roman" panose="02020603050405020304" pitchFamily="18" charset="0"/>
              </a:rPr>
              <a:t>In this final term of </a:t>
            </a:r>
            <a:r>
              <a:rPr lang="en-GB" dirty="0">
                <a:ea typeface="KBDunkTank" panose="02000603000000000000" pitchFamily="2" charset="0"/>
                <a:cs typeface="Times New Roman" panose="02020603050405020304" pitchFamily="18" charset="0"/>
              </a:rPr>
              <a:t>Primary 2 we will be learning…</a:t>
            </a:r>
          </a:p>
        </p:txBody>
      </p:sp>
      <p:sp>
        <p:nvSpPr>
          <p:cNvPr id="63" name="Rounded Rectangle 62"/>
          <p:cNvSpPr/>
          <p:nvPr/>
        </p:nvSpPr>
        <p:spPr>
          <a:xfrm>
            <a:off x="3584213" y="5012615"/>
            <a:ext cx="3183503" cy="4546103"/>
          </a:xfrm>
          <a:prstGeom prst="roundRect">
            <a:avLst/>
          </a:prstGeom>
          <a:ln/>
        </p:spPr>
        <p:style>
          <a:lnRef idx="2">
            <a:schemeClr val="accent6"/>
          </a:lnRef>
          <a:fillRef idx="1">
            <a:schemeClr val="lt1"/>
          </a:fillRef>
          <a:effectRef idx="0">
            <a:schemeClr val="accent6"/>
          </a:effectRef>
          <a:fontRef idx="minor">
            <a:schemeClr val="dk1"/>
          </a:fontRef>
        </p:style>
        <p:txBody>
          <a:bodyPr tIns="72000" rtlCol="0" anchor="t" anchorCtr="0"/>
          <a:lstStyle/>
          <a:p>
            <a:r>
              <a:rPr lang="en-GB" sz="1400" b="1" dirty="0"/>
              <a:t>Numeracy</a:t>
            </a:r>
          </a:p>
          <a:p>
            <a:r>
              <a:rPr lang="en-GB" sz="1400" dirty="0"/>
              <a:t>We will continue to use SEAL (Stages of Early Arithmetical Learning) to promote understanding of addition and subtraction, number patterns, sequencing, grouping and sharing. It allows children to understand and experience number at an appropriate pace and level. We will continue using our daily mental rainbow agility with a focus this term on combining and partitioning.</a:t>
            </a:r>
          </a:p>
          <a:p>
            <a:endParaRPr lang="en-GB" sz="1400" dirty="0"/>
          </a:p>
          <a:p>
            <a:endParaRPr lang="en-GB" sz="1400" dirty="0"/>
          </a:p>
        </p:txBody>
      </p:sp>
      <p:sp>
        <p:nvSpPr>
          <p:cNvPr id="99" name="Rounded Rectangle 98"/>
          <p:cNvSpPr/>
          <p:nvPr/>
        </p:nvSpPr>
        <p:spPr>
          <a:xfrm>
            <a:off x="3594748" y="1190616"/>
            <a:ext cx="3145963" cy="3408232"/>
          </a:xfrm>
          <a:prstGeom prst="roundRect">
            <a:avLst/>
          </a:prstGeom>
          <a:ln/>
        </p:spPr>
        <p:style>
          <a:lnRef idx="2">
            <a:schemeClr val="accent6"/>
          </a:lnRef>
          <a:fillRef idx="1">
            <a:schemeClr val="lt1"/>
          </a:fillRef>
          <a:effectRef idx="0">
            <a:schemeClr val="accent6"/>
          </a:effectRef>
          <a:fontRef idx="minor">
            <a:schemeClr val="dk1"/>
          </a:fontRef>
        </p:style>
        <p:txBody>
          <a:bodyPr lIns="108000" tIns="72000" rIns="108000" bIns="72000" rtlCol="0" anchor="t" anchorCtr="0"/>
          <a:lstStyle/>
          <a:p>
            <a:r>
              <a:rPr lang="en-GB" sz="1500" b="1" dirty="0"/>
              <a:t>Listening and Talking</a:t>
            </a:r>
          </a:p>
          <a:p>
            <a:r>
              <a:rPr lang="en-GB" sz="1500" b="1" dirty="0"/>
              <a:t>We will continue to :-</a:t>
            </a:r>
          </a:p>
          <a:p>
            <a:pPr marL="342900" indent="-342900">
              <a:buFont typeface="Arial" panose="020B0604020202020204" pitchFamily="34" charset="0"/>
              <a:buChar char="•"/>
            </a:pPr>
            <a:r>
              <a:rPr lang="en-GB" sz="1500" dirty="0"/>
              <a:t>Build core skills</a:t>
            </a:r>
          </a:p>
          <a:p>
            <a:pPr marL="342900" indent="-342900">
              <a:buFont typeface="Arial" panose="020B0604020202020204" pitchFamily="34" charset="0"/>
              <a:buChar char="•"/>
            </a:pPr>
            <a:r>
              <a:rPr lang="en-GB" sz="1500" dirty="0"/>
              <a:t>Paired work- talk partners</a:t>
            </a:r>
          </a:p>
          <a:p>
            <a:pPr marL="342900" indent="-342900">
              <a:buFont typeface="Arial" panose="020B0604020202020204" pitchFamily="34" charset="0"/>
              <a:buChar char="•"/>
            </a:pPr>
            <a:r>
              <a:rPr lang="en-GB" sz="1500" dirty="0"/>
              <a:t>Collaborative task and group work</a:t>
            </a:r>
          </a:p>
          <a:p>
            <a:pPr marL="342900" indent="-342900">
              <a:buFont typeface="Arial" panose="020B0604020202020204" pitchFamily="34" charset="0"/>
              <a:buChar char="•"/>
            </a:pPr>
            <a:r>
              <a:rPr lang="en-GB" sz="1500" dirty="0"/>
              <a:t>Ask and answer questions</a:t>
            </a:r>
          </a:p>
          <a:p>
            <a:pPr marL="342900" indent="-342900">
              <a:buFont typeface="Arial" panose="020B0604020202020204" pitchFamily="34" charset="0"/>
              <a:buChar char="•"/>
            </a:pPr>
            <a:r>
              <a:rPr lang="en-GB" sz="1500" dirty="0"/>
              <a:t>Presentation skills</a:t>
            </a:r>
          </a:p>
        </p:txBody>
      </p:sp>
      <p:sp>
        <p:nvSpPr>
          <p:cNvPr id="108" name="TextBox 107"/>
          <p:cNvSpPr txBox="1"/>
          <p:nvPr/>
        </p:nvSpPr>
        <p:spPr>
          <a:xfrm>
            <a:off x="347816" y="1252028"/>
            <a:ext cx="3240000" cy="461665"/>
          </a:xfrm>
          <a:prstGeom prst="rect">
            <a:avLst/>
          </a:prstGeom>
          <a:noFill/>
        </p:spPr>
        <p:txBody>
          <a:bodyPr wrap="square" rtlCol="0">
            <a:spAutoFit/>
          </a:bodyPr>
          <a:lstStyle/>
          <a:p>
            <a:pPr algn="ctr"/>
            <a:r>
              <a:rPr lang="en-GB" sz="2400" b="1" u="sng" dirty="0">
                <a:latin typeface="KBDunkTank" panose="02000603000000000000" pitchFamily="2" charset="0"/>
                <a:ea typeface="KBDunkTank" panose="02000603000000000000" pitchFamily="2" charset="0"/>
              </a:rPr>
              <a:t>Literacy </a:t>
            </a:r>
          </a:p>
        </p:txBody>
      </p:sp>
      <p:sp>
        <p:nvSpPr>
          <p:cNvPr id="109" name="Rounded Rectangle 108"/>
          <p:cNvSpPr/>
          <p:nvPr/>
        </p:nvSpPr>
        <p:spPr>
          <a:xfrm>
            <a:off x="106168" y="1138391"/>
            <a:ext cx="3397056" cy="4289951"/>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600"/>
          </a:p>
        </p:txBody>
      </p:sp>
      <p:sp>
        <p:nvSpPr>
          <p:cNvPr id="121" name="TextBox 120"/>
          <p:cNvSpPr txBox="1"/>
          <p:nvPr/>
        </p:nvSpPr>
        <p:spPr>
          <a:xfrm>
            <a:off x="106168" y="5690028"/>
            <a:ext cx="3240000" cy="461665"/>
          </a:xfrm>
          <a:prstGeom prst="rect">
            <a:avLst/>
          </a:prstGeom>
          <a:noFill/>
        </p:spPr>
        <p:txBody>
          <a:bodyPr wrap="square" rtlCol="0">
            <a:spAutoFit/>
          </a:bodyPr>
          <a:lstStyle/>
          <a:p>
            <a:pPr algn="ctr"/>
            <a:r>
              <a:rPr lang="en-GB" sz="2400" b="1" u="sng" dirty="0">
                <a:latin typeface="Times New Roman" panose="02020603050405020304" pitchFamily="18" charset="0"/>
                <a:ea typeface="KBDunkTank" panose="02000603000000000000" pitchFamily="2" charset="0"/>
                <a:cs typeface="Times New Roman" panose="02020603050405020304" pitchFamily="18" charset="0"/>
              </a:rPr>
              <a:t>Health &amp; Wellbeing </a:t>
            </a:r>
          </a:p>
        </p:txBody>
      </p:sp>
      <p:sp>
        <p:nvSpPr>
          <p:cNvPr id="122" name="Rounded Rectangle 121"/>
          <p:cNvSpPr/>
          <p:nvPr/>
        </p:nvSpPr>
        <p:spPr>
          <a:xfrm>
            <a:off x="106454" y="5602515"/>
            <a:ext cx="3240000" cy="3904342"/>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600" dirty="0"/>
          </a:p>
        </p:txBody>
      </p:sp>
      <p:sp>
        <p:nvSpPr>
          <p:cNvPr id="3087" name="Rectangle 15"/>
          <p:cNvSpPr>
            <a:spLocks noChangeArrowheads="1"/>
          </p:cNvSpPr>
          <p:nvPr/>
        </p:nvSpPr>
        <p:spPr bwMode="auto">
          <a:xfrm>
            <a:off x="3544354" y="2547508"/>
            <a:ext cx="3145963"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lang="en-GB" sz="12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1200" dirty="0">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1200" dirty="0">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34" name="Rectangle 33"/>
          <p:cNvSpPr/>
          <p:nvPr/>
        </p:nvSpPr>
        <p:spPr>
          <a:xfrm>
            <a:off x="344212" y="1193577"/>
            <a:ext cx="3067890" cy="3405271"/>
          </a:xfrm>
          <a:prstGeom prst="rect">
            <a:avLst/>
          </a:prstGeom>
        </p:spPr>
        <p:txBody>
          <a:bodyPr wrap="square" lIns="144000" tIns="108000" rIns="144000" bIns="108000">
            <a:noAutofit/>
          </a:bodyPr>
          <a:lstStyle/>
          <a:p>
            <a:r>
              <a:rPr lang="en-GB" sz="1500" dirty="0">
                <a:cs typeface="Times New Roman" panose="02020603050405020304" pitchFamily="18" charset="0"/>
              </a:rPr>
              <a:t>In Literacy we will continue to work on Read Write Inc. The phonics programme provides a systematic approach to teaching spelling and reading. The children will continue to develop fluency, blending, decoding, knowledge of tricky words as well as building  vocabulary and comprehension. In addition we will continue to use the Wordsmith  programme for reading comprehension, speaking and listening as well as grammar and writing.</a:t>
            </a:r>
          </a:p>
        </p:txBody>
      </p:sp>
      <p:pic>
        <p:nvPicPr>
          <p:cNvPr id="3" name="Picture 2" descr="Read Write Inc. Phonics - Ruth Miskin Phonics Training">
            <a:extLst>
              <a:ext uri="{FF2B5EF4-FFF2-40B4-BE49-F238E27FC236}">
                <a16:creationId xmlns:a16="http://schemas.microsoft.com/office/drawing/2014/main" id="{6F1F0357-D003-4147-AA32-11FC60586E6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213" y="4543865"/>
            <a:ext cx="2594676" cy="853363"/>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E35A9FA3-D939-4693-B713-29D5EC2CA840}"/>
              </a:ext>
            </a:extLst>
          </p:cNvPr>
          <p:cNvSpPr txBox="1"/>
          <p:nvPr/>
        </p:nvSpPr>
        <p:spPr>
          <a:xfrm>
            <a:off x="353541" y="5252027"/>
            <a:ext cx="2883145" cy="3831818"/>
          </a:xfrm>
          <a:prstGeom prst="rect">
            <a:avLst/>
          </a:prstGeom>
          <a:noFill/>
        </p:spPr>
        <p:txBody>
          <a:bodyPr wrap="square" rtlCol="0">
            <a:spAutoFit/>
          </a:bodyPr>
          <a:lstStyle/>
          <a:p>
            <a:endParaRPr lang="en-GB" sz="1200" dirty="0">
              <a:cs typeface="Times New Roman" panose="02020603050405020304" pitchFamily="18" charset="0"/>
            </a:endParaRPr>
          </a:p>
          <a:p>
            <a:endParaRPr lang="en-GB" sz="1200" u="sng" dirty="0">
              <a:cs typeface="Times New Roman" panose="02020603050405020304" pitchFamily="18" charset="0"/>
            </a:endParaRPr>
          </a:p>
          <a:p>
            <a:r>
              <a:rPr lang="en-GB" sz="1200" b="1" dirty="0">
                <a:cs typeface="Times New Roman" panose="02020603050405020304" pitchFamily="18" charset="0"/>
              </a:rPr>
              <a:t>In Primary 2 we:-</a:t>
            </a:r>
          </a:p>
          <a:p>
            <a:pPr marL="285750" indent="-285750">
              <a:buFont typeface="Arial" panose="020B0604020202020204" pitchFamily="34" charset="0"/>
              <a:buChar char="•"/>
            </a:pPr>
            <a:r>
              <a:rPr lang="en-GB" sz="1200" dirty="0">
                <a:cs typeface="Times New Roman" panose="02020603050405020304" pitchFamily="18" charset="0"/>
              </a:rPr>
              <a:t>Continue to develop more independent learning</a:t>
            </a:r>
          </a:p>
          <a:p>
            <a:pPr marL="285750" indent="-285750">
              <a:buFont typeface="Arial" panose="020B0604020202020204" pitchFamily="34" charset="0"/>
              <a:buChar char="•"/>
            </a:pPr>
            <a:r>
              <a:rPr lang="en-GB" sz="1200" dirty="0">
                <a:cs typeface="Times New Roman" panose="02020603050405020304" pitchFamily="18" charset="0"/>
              </a:rPr>
              <a:t>Provide opportunity for child-led purposeful play</a:t>
            </a:r>
          </a:p>
          <a:p>
            <a:pPr marL="285750" indent="-285750">
              <a:buFont typeface="Arial" panose="020B0604020202020204" pitchFamily="34" charset="0"/>
              <a:buChar char="•"/>
            </a:pPr>
            <a:r>
              <a:rPr lang="en-GB" sz="1200" dirty="0">
                <a:cs typeface="Times New Roman" panose="02020603050405020304" pitchFamily="18" charset="0"/>
              </a:rPr>
              <a:t>Increase responsibilities and independence</a:t>
            </a:r>
          </a:p>
          <a:p>
            <a:pPr marL="285750" indent="-285750">
              <a:buFont typeface="Arial" panose="020B0604020202020204" pitchFamily="34" charset="0"/>
              <a:buChar char="•"/>
            </a:pPr>
            <a:r>
              <a:rPr lang="en-GB" sz="1200" dirty="0">
                <a:cs typeface="Times New Roman" panose="02020603050405020304" pitchFamily="18" charset="0"/>
              </a:rPr>
              <a:t>Focus on developing positive peer relationships</a:t>
            </a:r>
          </a:p>
          <a:p>
            <a:endParaRPr lang="en-GB" sz="300" b="1" dirty="0">
              <a:cs typeface="Times New Roman" panose="02020603050405020304" pitchFamily="18" charset="0"/>
            </a:endParaRPr>
          </a:p>
          <a:p>
            <a:r>
              <a:rPr lang="en-GB" sz="1200" b="1" dirty="0">
                <a:cs typeface="Times New Roman" panose="02020603050405020304" pitchFamily="18" charset="0"/>
              </a:rPr>
              <a:t>Health and Wellbeing</a:t>
            </a:r>
          </a:p>
          <a:p>
            <a:r>
              <a:rPr lang="en-GB" sz="1200" dirty="0">
                <a:cs typeface="Times New Roman" panose="02020603050405020304" pitchFamily="18" charset="0"/>
              </a:rPr>
              <a:t>This term we  continue to build resilience as a whole school focus.  We will also  focus on how  we are all unique,  learning to recognise our individual skills and abilities as well as those of others. We will also explore how friendship, caring, sharing, fairness equality and love are important in building positive relationships.</a:t>
            </a:r>
          </a:p>
        </p:txBody>
      </p:sp>
      <p:sp>
        <p:nvSpPr>
          <p:cNvPr id="6" name="TextBox 5">
            <a:extLst>
              <a:ext uri="{FF2B5EF4-FFF2-40B4-BE49-F238E27FC236}">
                <a16:creationId xmlns:a16="http://schemas.microsoft.com/office/drawing/2014/main" id="{C89A959C-E0E3-4C08-8A14-EACEBC44659B}"/>
              </a:ext>
            </a:extLst>
          </p:cNvPr>
          <p:cNvSpPr txBox="1"/>
          <p:nvPr/>
        </p:nvSpPr>
        <p:spPr>
          <a:xfrm>
            <a:off x="3518218" y="3384513"/>
            <a:ext cx="3147435" cy="461665"/>
          </a:xfrm>
          <a:prstGeom prst="rect">
            <a:avLst/>
          </a:prstGeom>
          <a:noFill/>
        </p:spPr>
        <p:txBody>
          <a:bodyPr wrap="square" rtlCol="0">
            <a:spAutoFit/>
          </a:bodyPr>
          <a:lstStyle/>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86ED7F0-5070-4DF2-8ECB-4F9F48271228}"/>
              </a:ext>
            </a:extLst>
          </p:cNvPr>
          <p:cNvPicPr>
            <a:picLocks noChangeAspect="1"/>
          </p:cNvPicPr>
          <p:nvPr/>
        </p:nvPicPr>
        <p:blipFill>
          <a:blip r:embed="rId3"/>
          <a:stretch>
            <a:fillRect/>
          </a:stretch>
        </p:blipFill>
        <p:spPr>
          <a:xfrm>
            <a:off x="4211466" y="3549340"/>
            <a:ext cx="1798328" cy="860738"/>
          </a:xfrm>
          <a:prstGeom prst="rect">
            <a:avLst/>
          </a:prstGeom>
        </p:spPr>
      </p:pic>
      <p:pic>
        <p:nvPicPr>
          <p:cNvPr id="2" name="Picture 1">
            <a:extLst>
              <a:ext uri="{FF2B5EF4-FFF2-40B4-BE49-F238E27FC236}">
                <a16:creationId xmlns:a16="http://schemas.microsoft.com/office/drawing/2014/main" id="{128D7D71-141A-7438-95E2-A04DAE4ED998}"/>
              </a:ext>
            </a:extLst>
          </p:cNvPr>
          <p:cNvPicPr>
            <a:picLocks noChangeAspect="1"/>
          </p:cNvPicPr>
          <p:nvPr/>
        </p:nvPicPr>
        <p:blipFill>
          <a:blip r:embed="rId4"/>
          <a:stretch>
            <a:fillRect/>
          </a:stretch>
        </p:blipFill>
        <p:spPr>
          <a:xfrm>
            <a:off x="3955850" y="7821637"/>
            <a:ext cx="2548609" cy="1685220"/>
          </a:xfrm>
          <a:prstGeom prst="rect">
            <a:avLst/>
          </a:prstGeom>
        </p:spPr>
      </p:pic>
    </p:spTree>
    <p:extLst>
      <p:ext uri="{BB962C8B-B14F-4D97-AF65-F5344CB8AC3E}">
        <p14:creationId xmlns:p14="http://schemas.microsoft.com/office/powerpoint/2010/main" val="523251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p:cNvSpPr txBox="1"/>
          <p:nvPr/>
        </p:nvSpPr>
        <p:spPr>
          <a:xfrm>
            <a:off x="3494741" y="8128608"/>
            <a:ext cx="3109259" cy="1477328"/>
          </a:xfrm>
          <a:prstGeom prst="rect">
            <a:avLst/>
          </a:prstGeom>
          <a:noFill/>
        </p:spPr>
        <p:txBody>
          <a:bodyPr wrap="square" rtlCol="0">
            <a:spAutoFit/>
          </a:bodyPr>
          <a:lstStyle/>
          <a:p>
            <a:r>
              <a:rPr lang="en-GB" sz="1100" dirty="0">
                <a:latin typeface="Times New Roman" panose="02020603050405020304" pitchFamily="18" charset="0"/>
                <a:ea typeface="KBDunkTank" panose="02000603000000000000" pitchFamily="2" charset="0"/>
                <a:cs typeface="Times New Roman" panose="02020603050405020304" pitchFamily="18" charset="0"/>
              </a:rPr>
              <a:t>Should you have any questions or concerns please come and contact me.</a:t>
            </a:r>
          </a:p>
          <a:p>
            <a:r>
              <a:rPr lang="en-GB" sz="1100" dirty="0">
                <a:latin typeface="Times New Roman" panose="02020603050405020304" pitchFamily="18" charset="0"/>
                <a:ea typeface="KBDunkTank" panose="02000603000000000000" pitchFamily="2" charset="0"/>
                <a:cs typeface="Times New Roman" panose="02020603050405020304" pitchFamily="18" charset="0"/>
              </a:rPr>
              <a:t>(</a:t>
            </a:r>
            <a:r>
              <a:rPr lang="en-GB" sz="1100" i="1" dirty="0">
                <a:latin typeface="Times New Roman" panose="02020603050405020304" pitchFamily="18" charset="0"/>
                <a:ea typeface="KBDunkTank" panose="02000603000000000000" pitchFamily="2" charset="0"/>
                <a:cs typeface="Times New Roman" panose="02020603050405020304" pitchFamily="18" charset="0"/>
              </a:rPr>
              <a:t>A quick chat at the end of the School day if it is a small issue, or e-mail the school to arrange a meeting for a more serious conversation - </a:t>
            </a:r>
            <a:r>
              <a:rPr lang="en-GB" sz="1100" dirty="0">
                <a:latin typeface="Times New Roman" panose="02020603050405020304" pitchFamily="18" charset="0"/>
                <a:cs typeface="Times New Roman" panose="02020603050405020304" pitchFamily="18" charset="0"/>
                <a:hlinkClick r:id="rId3"/>
              </a:rPr>
              <a:t>admin@royalmile.edin.sch.uk</a:t>
            </a:r>
            <a:r>
              <a:rPr lang="en-GB" sz="1100" dirty="0">
                <a:latin typeface="Times New Roman" panose="02020603050405020304" pitchFamily="18" charset="0"/>
                <a:cs typeface="Times New Roman" panose="02020603050405020304" pitchFamily="18" charset="0"/>
              </a:rPr>
              <a:t>.</a:t>
            </a:r>
            <a:r>
              <a:rPr lang="en-GB" sz="1100" dirty="0">
                <a:latin typeface="Times New Roman" panose="02020603050405020304" pitchFamily="18" charset="0"/>
                <a:ea typeface="KBDunkTank" panose="02000603000000000000" pitchFamily="2" charset="0"/>
                <a:cs typeface="Times New Roman" panose="02020603050405020304" pitchFamily="18" charset="0"/>
              </a:rPr>
              <a:t>)  </a:t>
            </a:r>
          </a:p>
          <a:p>
            <a:pPr algn="r"/>
            <a:r>
              <a:rPr lang="en-GB" sz="1200" dirty="0">
                <a:latin typeface="Times New Roman" panose="02020603050405020304" pitchFamily="18" charset="0"/>
                <a:ea typeface="KBDunkTank" panose="02000603000000000000" pitchFamily="2" charset="0"/>
                <a:cs typeface="Times New Roman" panose="02020603050405020304" pitchFamily="18" charset="0"/>
              </a:rPr>
              <a:t>Kind regards,      </a:t>
            </a:r>
          </a:p>
          <a:p>
            <a:pPr algn="r"/>
            <a:r>
              <a:rPr lang="en-GB" sz="1200" dirty="0">
                <a:latin typeface="Times New Roman" panose="02020603050405020304" pitchFamily="18" charset="0"/>
                <a:ea typeface="KBDunkTank" panose="02000603000000000000" pitchFamily="2" charset="0"/>
                <a:cs typeface="Times New Roman" panose="02020603050405020304" pitchFamily="18" charset="0"/>
              </a:rPr>
              <a:t> Mr. Dominguez</a:t>
            </a:r>
          </a:p>
        </p:txBody>
      </p:sp>
      <p:sp>
        <p:nvSpPr>
          <p:cNvPr id="20" name="TextBox 19"/>
          <p:cNvSpPr txBox="1"/>
          <p:nvPr/>
        </p:nvSpPr>
        <p:spPr>
          <a:xfrm>
            <a:off x="128503" y="171536"/>
            <a:ext cx="3238790" cy="461665"/>
          </a:xfrm>
          <a:prstGeom prst="rect">
            <a:avLst/>
          </a:prstGeom>
          <a:noFill/>
        </p:spPr>
        <p:txBody>
          <a:bodyPr wrap="square" rtlCol="0">
            <a:spAutoFit/>
          </a:bodyPr>
          <a:lstStyle/>
          <a:p>
            <a:pPr algn="ctr"/>
            <a:r>
              <a:rPr lang="en-GB" sz="2400" b="1" u="sng" dirty="0">
                <a:latin typeface="Times New Roman" panose="02020603050405020304" pitchFamily="18" charset="0"/>
                <a:ea typeface="KBDunkTank" panose="02000603000000000000" pitchFamily="2" charset="0"/>
                <a:cs typeface="Times New Roman" panose="02020603050405020304" pitchFamily="18" charset="0"/>
              </a:rPr>
              <a:t>Outdoor Learning</a:t>
            </a:r>
          </a:p>
        </p:txBody>
      </p:sp>
      <p:sp>
        <p:nvSpPr>
          <p:cNvPr id="21" name="Rounded Rectangle 20"/>
          <p:cNvSpPr/>
          <p:nvPr/>
        </p:nvSpPr>
        <p:spPr>
          <a:xfrm>
            <a:off x="111353" y="171536"/>
            <a:ext cx="3240000" cy="4460224"/>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900">
              <a:latin typeface="Times New Roman" panose="02020603050405020304" pitchFamily="18" charset="0"/>
              <a:cs typeface="Times New Roman" panose="02020603050405020304" pitchFamily="18" charset="0"/>
            </a:endParaRPr>
          </a:p>
        </p:txBody>
      </p:sp>
      <p:sp>
        <p:nvSpPr>
          <p:cNvPr id="44" name="Rounded Rectangle 43"/>
          <p:cNvSpPr/>
          <p:nvPr/>
        </p:nvSpPr>
        <p:spPr>
          <a:xfrm>
            <a:off x="3592626" y="-54586"/>
            <a:ext cx="3240000" cy="4912468"/>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r>
              <a:rPr lang="en-GB" sz="800" dirty="0">
                <a:effectLst/>
                <a:latin typeface="Times New Roman" panose="02020603050405020304" pitchFamily="18" charset="0"/>
                <a:ea typeface="Calibri" panose="020F0502020204030204" pitchFamily="34" charset="0"/>
              </a:rPr>
              <a:t>PE</a:t>
            </a:r>
            <a:endParaRPr lang="en-GB" sz="800" dirty="0">
              <a:effectLst/>
              <a:latin typeface="Calibri" panose="020F0502020204030204" pitchFamily="34" charset="0"/>
              <a:ea typeface="Calibri" panose="020F0502020204030204" pitchFamily="34" charset="0"/>
            </a:endParaRPr>
          </a:p>
          <a:p>
            <a:r>
              <a:rPr lang="en-GB" sz="800" dirty="0">
                <a:effectLst/>
                <a:latin typeface="Times New Roman" panose="02020603050405020304" pitchFamily="18" charset="0"/>
                <a:ea typeface="Calibri" panose="020F0502020204030204" pitchFamily="34" charset="0"/>
              </a:rPr>
              <a:t> </a:t>
            </a:r>
            <a:endParaRPr lang="en-GB" sz="800" dirty="0">
              <a:effectLst/>
              <a:latin typeface="Calibri" panose="020F0502020204030204" pitchFamily="34" charset="0"/>
              <a:ea typeface="Calibri" panose="020F0502020204030204" pitchFamily="34" charset="0"/>
            </a:endParaRPr>
          </a:p>
          <a:p>
            <a:pPr algn="just"/>
            <a:r>
              <a:rPr lang="en-GB" sz="900" dirty="0">
                <a:effectLst/>
                <a:latin typeface="Times New Roman" panose="02020603050405020304" pitchFamily="18" charset="0"/>
                <a:ea typeface="Calibri" panose="020F0502020204030204" pitchFamily="34" charset="0"/>
              </a:rPr>
              <a:t>Classes will have 2-3 P.E. sessions per week totalling at least 2 hours.   </a:t>
            </a:r>
            <a:r>
              <a:rPr lang="en-GB" sz="900" dirty="0">
                <a:effectLst/>
                <a:latin typeface="Calibri" panose="020F0502020204030204" pitchFamily="34" charset="0"/>
                <a:ea typeface="Calibri" panose="020F0502020204030204" pitchFamily="34" charset="0"/>
              </a:rPr>
              <a:t>This term in PE we will spend a longer time developing our gross motor skills through gymnastics.  We will be aiming to further our body awareness and potentially learn some new skills, such as a backwards roll, headstand or a cast off from a bar.  These skills, and how they will be practised, will be determined on an induvial basis.  Safety will paramount when they are being performed.  As well as these whole body movements we will try to keep improving our ball skills (e.g., throwing, kicking and catching) and rackets technique (e.g., timing the ball and hitting it at varying speeds).</a:t>
            </a:r>
          </a:p>
          <a:p>
            <a:pPr algn="just"/>
            <a:endParaRPr lang="en-GB" sz="900" dirty="0">
              <a:effectLst/>
              <a:latin typeface="Calibri" panose="020F0502020204030204" pitchFamily="34" charset="0"/>
              <a:ea typeface="Calibri" panose="020F0502020204030204" pitchFamily="34" charset="0"/>
            </a:endParaRPr>
          </a:p>
          <a:p>
            <a:pPr algn="just"/>
            <a:r>
              <a:rPr lang="en-GB" sz="900" dirty="0">
                <a:effectLst/>
                <a:latin typeface="Times New Roman" panose="02020603050405020304" pitchFamily="18" charset="0"/>
                <a:ea typeface="Calibri" panose="020F0502020204030204" pitchFamily="34" charset="0"/>
              </a:rPr>
              <a:t>The remaining session will focus on gross-motor skills, balance and general fitness / health.  </a:t>
            </a:r>
            <a:endParaRPr lang="en-GB" sz="900" dirty="0">
              <a:effectLst/>
              <a:latin typeface="Calibri" panose="020F0502020204030204" pitchFamily="34" charset="0"/>
              <a:ea typeface="Calibri" panose="020F0502020204030204" pitchFamily="34" charset="0"/>
            </a:endParaRPr>
          </a:p>
          <a:p>
            <a:pPr algn="just"/>
            <a:r>
              <a:rPr lang="en-GB" sz="900" dirty="0">
                <a:effectLst/>
                <a:latin typeface="Times New Roman" panose="02020603050405020304" pitchFamily="18" charset="0"/>
                <a:ea typeface="Calibri" panose="020F0502020204030204" pitchFamily="34" charset="0"/>
              </a:rPr>
              <a:t> </a:t>
            </a:r>
            <a:endParaRPr lang="en-GB" sz="900" dirty="0">
              <a:effectLst/>
              <a:latin typeface="Calibri" panose="020F0502020204030204" pitchFamily="34" charset="0"/>
              <a:ea typeface="Calibri" panose="020F0502020204030204" pitchFamily="34" charset="0"/>
            </a:endParaRPr>
          </a:p>
          <a:p>
            <a:pPr algn="just"/>
            <a:r>
              <a:rPr lang="en-GB" sz="900" dirty="0">
                <a:effectLst/>
                <a:latin typeface="Times New Roman" panose="02020603050405020304" pitchFamily="18" charset="0"/>
                <a:ea typeface="Calibri" panose="020F0502020204030204" pitchFamily="34" charset="0"/>
              </a:rPr>
              <a:t>Progress across P.E. is tracked and monitored individually.</a:t>
            </a:r>
            <a:endParaRPr lang="en-GB" sz="900" dirty="0">
              <a:effectLst/>
              <a:latin typeface="Calibri" panose="020F0502020204030204" pitchFamily="34" charset="0"/>
              <a:ea typeface="Calibri" panose="020F0502020204030204" pitchFamily="34" charset="0"/>
            </a:endParaRPr>
          </a:p>
          <a:p>
            <a:pPr algn="just"/>
            <a:r>
              <a:rPr lang="en-GB" sz="900" dirty="0">
                <a:effectLst/>
                <a:latin typeface="Times New Roman" panose="02020603050405020304" pitchFamily="18" charset="0"/>
                <a:ea typeface="Calibri" panose="020F0502020204030204" pitchFamily="34" charset="0"/>
              </a:rPr>
              <a:t> </a:t>
            </a:r>
            <a:endParaRPr lang="en-GB" sz="900" dirty="0">
              <a:effectLst/>
              <a:latin typeface="Calibri" panose="020F0502020204030204" pitchFamily="34" charset="0"/>
              <a:ea typeface="Calibri" panose="020F0502020204030204" pitchFamily="34" charset="0"/>
            </a:endParaRPr>
          </a:p>
          <a:p>
            <a:pPr algn="just"/>
            <a:r>
              <a:rPr lang="en-GB" sz="900" dirty="0">
                <a:effectLst/>
                <a:latin typeface="Times New Roman" panose="02020603050405020304" pitchFamily="18" charset="0"/>
                <a:ea typeface="Calibri" panose="020F0502020204030204" pitchFamily="34" charset="0"/>
              </a:rPr>
              <a:t>Each pupil </a:t>
            </a:r>
            <a:r>
              <a:rPr lang="en-GB" sz="900" b="1" u="sng" dirty="0">
                <a:effectLst/>
                <a:latin typeface="Times New Roman" panose="02020603050405020304" pitchFamily="18" charset="0"/>
                <a:ea typeface="Calibri" panose="020F0502020204030204" pitchFamily="34" charset="0"/>
              </a:rPr>
              <a:t>must</a:t>
            </a:r>
            <a:r>
              <a:rPr lang="en-GB" sz="900" dirty="0">
                <a:effectLst/>
                <a:latin typeface="Times New Roman" panose="02020603050405020304" pitchFamily="18" charset="0"/>
                <a:ea typeface="Calibri" panose="020F0502020204030204" pitchFamily="34" charset="0"/>
              </a:rPr>
              <a:t> have a P.E. kit.</a:t>
            </a:r>
            <a:endParaRPr lang="en-GB" sz="900" dirty="0">
              <a:effectLst/>
              <a:latin typeface="Calibri" panose="020F0502020204030204" pitchFamily="34" charset="0"/>
              <a:ea typeface="Calibri" panose="020F0502020204030204" pitchFamily="34" charset="0"/>
            </a:endParaRPr>
          </a:p>
          <a:p>
            <a:pPr algn="just"/>
            <a:r>
              <a:rPr lang="en-GB" sz="900" dirty="0">
                <a:effectLst/>
                <a:latin typeface="Times New Roman" panose="02020603050405020304" pitchFamily="18" charset="0"/>
                <a:ea typeface="Calibri" panose="020F0502020204030204" pitchFamily="34" charset="0"/>
              </a:rPr>
              <a:t>We do not have school branded kit.  A</a:t>
            </a:r>
            <a:r>
              <a:rPr lang="en-GB" sz="900" u="sng" dirty="0">
                <a:effectLst/>
                <a:latin typeface="Times New Roman" panose="02020603050405020304" pitchFamily="18" charset="0"/>
                <a:ea typeface="Calibri" panose="020F0502020204030204" pitchFamily="34" charset="0"/>
              </a:rPr>
              <a:t>ny</a:t>
            </a:r>
            <a:r>
              <a:rPr lang="en-GB" sz="900" dirty="0">
                <a:effectLst/>
                <a:latin typeface="Times New Roman" panose="02020603050405020304" pitchFamily="18" charset="0"/>
                <a:ea typeface="Calibri" panose="020F0502020204030204" pitchFamily="34" charset="0"/>
              </a:rPr>
              <a:t> change of t-shirt and shorts / tracksuit bottoms / leggings is suitable.  The only requirement is that no football tops are worn.  We would appreciate parents / carers support in this.</a:t>
            </a:r>
            <a:endParaRPr lang="en-GB" sz="900" dirty="0">
              <a:effectLst/>
              <a:latin typeface="Calibri" panose="020F0502020204030204" pitchFamily="34" charset="0"/>
              <a:ea typeface="Calibri" panose="020F0502020204030204" pitchFamily="34" charset="0"/>
            </a:endParaRPr>
          </a:p>
          <a:p>
            <a:pPr algn="just"/>
            <a:r>
              <a:rPr lang="en-GB" sz="900" dirty="0">
                <a:effectLst/>
                <a:latin typeface="Times New Roman" panose="02020603050405020304" pitchFamily="18" charset="0"/>
                <a:ea typeface="Calibri" panose="020F0502020204030204" pitchFamily="34" charset="0"/>
              </a:rPr>
              <a:t> </a:t>
            </a:r>
            <a:endParaRPr lang="en-GB" sz="900" dirty="0">
              <a:effectLst/>
              <a:latin typeface="Calibri" panose="020F0502020204030204" pitchFamily="34" charset="0"/>
              <a:ea typeface="Calibri" panose="020F0502020204030204" pitchFamily="34" charset="0"/>
            </a:endParaRPr>
          </a:p>
        </p:txBody>
      </p:sp>
      <p:sp>
        <p:nvSpPr>
          <p:cNvPr id="65" name="Rounded Rectangle 64"/>
          <p:cNvSpPr/>
          <p:nvPr/>
        </p:nvSpPr>
        <p:spPr>
          <a:xfrm>
            <a:off x="3502342" y="5203666"/>
            <a:ext cx="3256868" cy="2281202"/>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800">
              <a:latin typeface="Times New Roman" panose="02020603050405020304" pitchFamily="18" charset="0"/>
              <a:cs typeface="Times New Roman" panose="02020603050405020304" pitchFamily="18" charset="0"/>
            </a:endParaRPr>
          </a:p>
        </p:txBody>
      </p:sp>
      <p:sp>
        <p:nvSpPr>
          <p:cNvPr id="75" name="TextBox 74"/>
          <p:cNvSpPr txBox="1"/>
          <p:nvPr/>
        </p:nvSpPr>
        <p:spPr>
          <a:xfrm>
            <a:off x="3459710" y="7630748"/>
            <a:ext cx="3299500" cy="400110"/>
          </a:xfrm>
          <a:prstGeom prst="rect">
            <a:avLst/>
          </a:prstGeom>
          <a:noFill/>
        </p:spPr>
        <p:txBody>
          <a:bodyPr wrap="square" rtlCol="0">
            <a:spAutoFit/>
          </a:bodyPr>
          <a:lstStyle/>
          <a:p>
            <a:pPr algn="ctr"/>
            <a:r>
              <a:rPr lang="en-GB" sz="2000" b="1" u="sng" dirty="0">
                <a:latin typeface="Times New Roman" panose="02020603050405020304" pitchFamily="18" charset="0"/>
                <a:ea typeface="KBDunkTank" panose="02000603000000000000" pitchFamily="2" charset="0"/>
                <a:cs typeface="Times New Roman" panose="02020603050405020304" pitchFamily="18" charset="0"/>
              </a:rPr>
              <a:t>Questions…?</a:t>
            </a:r>
          </a:p>
        </p:txBody>
      </p:sp>
      <p:sp>
        <p:nvSpPr>
          <p:cNvPr id="76" name="Rounded Rectangle 75"/>
          <p:cNvSpPr/>
          <p:nvPr/>
        </p:nvSpPr>
        <p:spPr>
          <a:xfrm>
            <a:off x="3487141" y="7616477"/>
            <a:ext cx="3272069" cy="211798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Times New Roman" panose="02020603050405020304" pitchFamily="18" charset="0"/>
              <a:ea typeface="KBDunkTank" panose="02000603000000000000" pitchFamily="2"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solidFill>
                <a:prstClr val="black"/>
              </a:solidFill>
              <a:ea typeface="KBDunkTank" panose="02000603000000000000" pitchFamily="2"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ea typeface="KBDunkTank" panose="02000603000000000000" pitchFamily="2" charset="0"/>
                <a:cs typeface="Times New Roman" panose="02020603050405020304" pitchFamily="18" charset="0"/>
              </a:rPr>
              <a:t>Should you have any questions or concerns please come and contact 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ea typeface="KBDunkTank" panose="02000603000000000000" pitchFamily="2" charset="0"/>
                <a:cs typeface="Times New Roman" panose="02020603050405020304" pitchFamily="18" charset="0"/>
              </a:rPr>
              <a:t>(</a:t>
            </a:r>
            <a:r>
              <a:rPr kumimoji="0" lang="en-GB" sz="1100" b="0" i="1" u="none" strike="noStrike" kern="1200" cap="none" spc="0" normalizeH="0" baseline="0" noProof="0" dirty="0">
                <a:ln>
                  <a:noFill/>
                </a:ln>
                <a:solidFill>
                  <a:prstClr val="black"/>
                </a:solidFill>
                <a:effectLst/>
                <a:uLnTx/>
                <a:uFillTx/>
                <a:ea typeface="KBDunkTank" panose="02000603000000000000" pitchFamily="2" charset="0"/>
                <a:cs typeface="Times New Roman" panose="02020603050405020304" pitchFamily="18" charset="0"/>
              </a:rPr>
              <a:t>A quick chat at the end of the School day if it is a small issue, or e-mail the school to arrange a meeting for a more formal conversation ) </a:t>
            </a:r>
            <a:r>
              <a:rPr kumimoji="0" lang="en-GB" sz="1100" b="0" i="0" u="none" strike="noStrike" kern="1200" cap="none" spc="0" normalizeH="0" baseline="0" noProof="0" dirty="0">
                <a:ln>
                  <a:noFill/>
                </a:ln>
                <a:solidFill>
                  <a:prstClr val="black"/>
                </a:solidFill>
                <a:effectLst/>
                <a:uLnTx/>
                <a:uFillTx/>
                <a:ea typeface="+mn-ea"/>
                <a:cs typeface="Times New Roman" panose="02020603050405020304" pitchFamily="18" charset="0"/>
                <a:hlinkClick r:id="rId3"/>
              </a:rPr>
              <a:t>admin@royalmile.edin.sch.uk</a:t>
            </a:r>
            <a:r>
              <a:rPr kumimoji="0" lang="en-GB" sz="1100" b="0" i="0" u="none" strike="noStrike" kern="1200" cap="none" spc="0" normalizeH="0" baseline="0" noProof="0" dirty="0">
                <a:ln>
                  <a:noFill/>
                </a:ln>
                <a:solidFill>
                  <a:prstClr val="black"/>
                </a:solidFill>
                <a:effectLst/>
                <a:uLnTx/>
                <a:uFillTx/>
                <a:ea typeface="+mn-ea"/>
                <a:cs typeface="Times New Roman" panose="02020603050405020304" pitchFamily="18" charset="0"/>
              </a:rPr>
              <a:t>.</a:t>
            </a:r>
            <a:r>
              <a:rPr kumimoji="0" lang="en-GB" sz="1100" b="0" i="0" u="none" strike="noStrike" kern="1200" cap="none" spc="0" normalizeH="0" baseline="0" noProof="0" dirty="0">
                <a:ln>
                  <a:noFill/>
                </a:ln>
                <a:solidFill>
                  <a:prstClr val="black"/>
                </a:solidFill>
                <a:effectLst/>
                <a:uLnTx/>
                <a:uFillTx/>
                <a:ea typeface="KBDunkTank" panose="02000603000000000000" pitchFamily="2" charset="0"/>
                <a:cs typeface="Times New Roman" panose="02020603050405020304" pitchFamily="18" charset="0"/>
              </a:rPr>
              <a: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ea typeface="KBDunkTank" panose="02000603000000000000" pitchFamily="2" charset="0"/>
                <a:cs typeface="Times New Roman" panose="02020603050405020304" pitchFamily="18" charset="0"/>
              </a:rPr>
              <a:t>Kind regards,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ea typeface="KBDunkTank" panose="02000603000000000000" pitchFamily="2" charset="0"/>
                <a:cs typeface="Times New Roman" panose="02020603050405020304" pitchFamily="18" charset="0"/>
              </a:rPr>
              <a:t> </a:t>
            </a:r>
            <a:r>
              <a:rPr lang="en-GB" sz="1200" dirty="0">
                <a:solidFill>
                  <a:prstClr val="black"/>
                </a:solidFill>
                <a:ea typeface="KBDunkTank" panose="02000603000000000000" pitchFamily="2" charset="0"/>
                <a:cs typeface="Times New Roman" panose="02020603050405020304" pitchFamily="18" charset="0"/>
              </a:rPr>
              <a:t>Mrs Gladstone, Mr Dawes-Salazar and </a:t>
            </a:r>
            <a:r>
              <a:rPr kumimoji="0" lang="en-GB" sz="1200" b="0" i="0" u="none" strike="noStrike" kern="1200" cap="none" spc="0" normalizeH="0" baseline="0" noProof="0" dirty="0">
                <a:ln>
                  <a:noFill/>
                </a:ln>
                <a:solidFill>
                  <a:prstClr val="black"/>
                </a:solidFill>
                <a:effectLst/>
                <a:uLnTx/>
                <a:uFillTx/>
                <a:ea typeface="KBDunkTank" panose="02000603000000000000" pitchFamily="2" charset="0"/>
                <a:cs typeface="Times New Roman" panose="02020603050405020304" pitchFamily="18" charset="0"/>
              </a:rPr>
              <a:t>Mr Madine</a:t>
            </a:r>
          </a:p>
        </p:txBody>
      </p:sp>
      <p:sp>
        <p:nvSpPr>
          <p:cNvPr id="29" name="TextBox 28"/>
          <p:cNvSpPr txBox="1"/>
          <p:nvPr/>
        </p:nvSpPr>
        <p:spPr>
          <a:xfrm>
            <a:off x="3503795" y="248173"/>
            <a:ext cx="3225129" cy="677108"/>
          </a:xfrm>
          <a:prstGeom prst="rect">
            <a:avLst/>
          </a:prstGeom>
          <a:noFill/>
        </p:spPr>
        <p:txBody>
          <a:bodyPr wrap="square" rtlCol="0">
            <a:spAutoFit/>
          </a:bodyPr>
          <a:lstStyle/>
          <a:p>
            <a:pPr algn="ctr"/>
            <a:r>
              <a:rPr lang="en-GB" sz="1600" b="1" u="sng" dirty="0">
                <a:effectLst/>
                <a:latin typeface="Times New Roman" panose="02020603050405020304" pitchFamily="18" charset="0"/>
                <a:ea typeface="Calibri" panose="020F0502020204030204" pitchFamily="34" charset="0"/>
                <a:cs typeface="Times New Roman" panose="02020603050405020304" pitchFamily="18" charset="0"/>
              </a:rPr>
              <a:t>P.E.</a:t>
            </a:r>
          </a:p>
          <a:p>
            <a:endParaRPr lang="en-GB" sz="1200" dirty="0">
              <a:latin typeface="Times New Roman" panose="02020603050405020304" pitchFamily="18" charset="0"/>
              <a:ea typeface="Calibri" panose="020F0502020204030204" pitchFamily="34" charset="0"/>
              <a:cs typeface="Times New Roman" panose="02020603050405020304" pitchFamily="18" charset="0"/>
            </a:endParaRPr>
          </a:p>
          <a:p>
            <a:endParaRPr lang="en-GB" sz="1000" dirty="0">
              <a:solidFill>
                <a:srgbClr val="FF0000"/>
              </a:solidFill>
              <a:latin typeface="Times New Roman" panose="02020603050405020304" pitchFamily="18" charset="0"/>
              <a:cs typeface="Times New Roman" panose="02020603050405020304" pitchFamily="18" charset="0"/>
            </a:endParaRPr>
          </a:p>
        </p:txBody>
      </p:sp>
      <p:sp>
        <p:nvSpPr>
          <p:cNvPr id="32" name="Rounded Rectangle 31"/>
          <p:cNvSpPr/>
          <p:nvPr/>
        </p:nvSpPr>
        <p:spPr>
          <a:xfrm>
            <a:off x="-1220770" y="12748278"/>
            <a:ext cx="1997057" cy="1161337"/>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800" dirty="0">
              <a:latin typeface="Times New Roman" panose="02020603050405020304" pitchFamily="18" charset="0"/>
              <a:cs typeface="Times New Roman" panose="02020603050405020304" pitchFamily="18" charset="0"/>
            </a:endParaRPr>
          </a:p>
        </p:txBody>
      </p:sp>
      <p:sp>
        <p:nvSpPr>
          <p:cNvPr id="33" name="Rectangle 32"/>
          <p:cNvSpPr/>
          <p:nvPr/>
        </p:nvSpPr>
        <p:spPr>
          <a:xfrm>
            <a:off x="174717" y="4846340"/>
            <a:ext cx="3240000" cy="338554"/>
          </a:xfrm>
          <a:prstGeom prst="rect">
            <a:avLst/>
          </a:prstGeom>
        </p:spPr>
        <p:txBody>
          <a:bodyPr wrap="square">
            <a:spAutoFit/>
          </a:bodyPr>
          <a:lstStyle/>
          <a:p>
            <a:pPr algn="ctr"/>
            <a:r>
              <a:rPr lang="en-GB" sz="1600" b="1" u="sng" dirty="0">
                <a:ea typeface="KBDunkTank" panose="02000603000000000000" pitchFamily="2" charset="0"/>
                <a:cs typeface="Times New Roman" panose="02020603050405020304" pitchFamily="18" charset="0"/>
              </a:rPr>
              <a:t>Topic</a:t>
            </a:r>
          </a:p>
        </p:txBody>
      </p:sp>
      <p:sp>
        <p:nvSpPr>
          <p:cNvPr id="42" name="TextBox 41"/>
          <p:cNvSpPr txBox="1"/>
          <p:nvPr/>
        </p:nvSpPr>
        <p:spPr>
          <a:xfrm>
            <a:off x="3505301" y="5689620"/>
            <a:ext cx="3238538" cy="1969770"/>
          </a:xfrm>
          <a:prstGeom prst="rect">
            <a:avLst/>
          </a:prstGeom>
          <a:noFill/>
        </p:spPr>
        <p:txBody>
          <a:bodyPr wrap="square" rtlCol="0">
            <a:spAutoFit/>
          </a:bodyPr>
          <a:lstStyle/>
          <a:p>
            <a:pPr marL="171450" indent="-171450">
              <a:buFont typeface="Arial" panose="020B0604020202020204" pitchFamily="34" charset="0"/>
              <a:buChar char="•"/>
            </a:pPr>
            <a:r>
              <a:rPr lang="en-GB" sz="1000" dirty="0">
                <a:cs typeface="Times New Roman" panose="02020603050405020304" pitchFamily="18" charset="0"/>
              </a:rPr>
              <a:t>Use the internet or visit the library to research our topic (or any other area that is of interest).</a:t>
            </a:r>
          </a:p>
          <a:p>
            <a:endParaRPr lang="en-GB" sz="1000" dirty="0">
              <a:cs typeface="Times New Roman" panose="02020603050405020304" pitchFamily="18" charset="0"/>
            </a:endParaRPr>
          </a:p>
          <a:p>
            <a:pPr marL="171450" indent="-171450">
              <a:buFont typeface="Arial" panose="020B0604020202020204" pitchFamily="34" charset="0"/>
              <a:buChar char="•"/>
            </a:pPr>
            <a:r>
              <a:rPr lang="en-GB" sz="1000" dirty="0">
                <a:cs typeface="Times New Roman" panose="02020603050405020304" pitchFamily="18" charset="0"/>
              </a:rPr>
              <a:t>Share a book together regularly and talk about what you have read.</a:t>
            </a:r>
          </a:p>
          <a:p>
            <a:pPr marL="171450" indent="-171450">
              <a:buFont typeface="Arial" panose="020B0604020202020204" pitchFamily="34" charset="0"/>
              <a:buChar char="•"/>
            </a:pPr>
            <a:endParaRPr lang="en-GB" sz="1000" dirty="0">
              <a:cs typeface="Times New Roman" panose="02020603050405020304" pitchFamily="18" charset="0"/>
            </a:endParaRPr>
          </a:p>
          <a:p>
            <a:pPr marL="171450" indent="-171450">
              <a:buFont typeface="Arial" panose="020B0604020202020204" pitchFamily="34" charset="0"/>
              <a:buChar char="•"/>
            </a:pPr>
            <a:r>
              <a:rPr lang="en-GB" sz="1000" dirty="0">
                <a:cs typeface="Times New Roman" panose="02020603050405020304" pitchFamily="18" charset="0"/>
              </a:rPr>
              <a:t>Discuss age appropriate numeracy topics such as the numbers on buses, counting toys, etc.</a:t>
            </a:r>
          </a:p>
          <a:p>
            <a:pPr marL="171450" indent="-171450">
              <a:buFont typeface="Arial" panose="020B0604020202020204" pitchFamily="34" charset="0"/>
              <a:buChar char="•"/>
            </a:pPr>
            <a:endParaRPr lang="en-GB" sz="1000" dirty="0">
              <a:cs typeface="Times New Roman" panose="02020603050405020304" pitchFamily="18" charset="0"/>
            </a:endParaRPr>
          </a:p>
          <a:p>
            <a:r>
              <a:rPr lang="en-GB" sz="1000" dirty="0">
                <a:cs typeface="Times New Roman" panose="02020603050405020304" pitchFamily="18" charset="0"/>
              </a:rPr>
              <a:t>Encourage your child to be as independent as possible </a:t>
            </a:r>
            <a:r>
              <a:rPr lang="en-GB" sz="1000" dirty="0" err="1">
                <a:cs typeface="Times New Roman" panose="02020603050405020304" pitchFamily="18" charset="0"/>
              </a:rPr>
              <a:t>ie</a:t>
            </a:r>
            <a:r>
              <a:rPr lang="en-GB" sz="1000" dirty="0">
                <a:cs typeface="Times New Roman" panose="02020603050405020304" pitchFamily="18" charset="0"/>
              </a:rPr>
              <a:t> tying shoe laces and being able to zip up a coat.</a:t>
            </a:r>
            <a:endParaRPr lang="en-GB" sz="1000" dirty="0">
              <a:solidFill>
                <a:schemeClr val="tx1">
                  <a:lumMod val="95000"/>
                  <a:lumOff val="5000"/>
                </a:schemeClr>
              </a:solidFill>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B3B3154A-CD4B-44A3-B2BB-B0A50D2A3FF5}"/>
              </a:ext>
            </a:extLst>
          </p:cNvPr>
          <p:cNvSpPr/>
          <p:nvPr/>
        </p:nvSpPr>
        <p:spPr>
          <a:xfrm>
            <a:off x="3494742" y="5254484"/>
            <a:ext cx="3264468" cy="338554"/>
          </a:xfrm>
          <a:prstGeom prst="rect">
            <a:avLst/>
          </a:prstGeom>
        </p:spPr>
        <p:txBody>
          <a:bodyPr wrap="square">
            <a:spAutoFit/>
          </a:bodyPr>
          <a:lstStyle/>
          <a:p>
            <a:pPr algn="ctr"/>
            <a:r>
              <a:rPr lang="en-GB" sz="1600" b="1" u="sng" dirty="0">
                <a:ea typeface="KBDunkTank" panose="02000603000000000000" pitchFamily="2" charset="0"/>
                <a:cs typeface="Times New Roman" panose="02020603050405020304" pitchFamily="18" charset="0"/>
              </a:rPr>
              <a:t>How Can we Help at Home?</a:t>
            </a:r>
          </a:p>
        </p:txBody>
      </p:sp>
      <p:pic>
        <p:nvPicPr>
          <p:cNvPr id="4" name="Picture 3">
            <a:extLst>
              <a:ext uri="{FF2B5EF4-FFF2-40B4-BE49-F238E27FC236}">
                <a16:creationId xmlns:a16="http://schemas.microsoft.com/office/drawing/2014/main" id="{88DDE06D-7DC0-4982-8F4E-1331862747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3119" y="4049084"/>
            <a:ext cx="1381631" cy="677108"/>
          </a:xfrm>
          <a:prstGeom prst="rect">
            <a:avLst/>
          </a:prstGeom>
        </p:spPr>
      </p:pic>
      <p:sp>
        <p:nvSpPr>
          <p:cNvPr id="6" name="TextBox 5">
            <a:extLst>
              <a:ext uri="{FF2B5EF4-FFF2-40B4-BE49-F238E27FC236}">
                <a16:creationId xmlns:a16="http://schemas.microsoft.com/office/drawing/2014/main" id="{82D499BA-BA19-FC12-AAB3-334C7341DDC7}"/>
              </a:ext>
            </a:extLst>
          </p:cNvPr>
          <p:cNvSpPr txBox="1"/>
          <p:nvPr/>
        </p:nvSpPr>
        <p:spPr>
          <a:xfrm>
            <a:off x="229405" y="5142266"/>
            <a:ext cx="3073400" cy="830997"/>
          </a:xfrm>
          <a:prstGeom prst="rect">
            <a:avLst/>
          </a:prstGeom>
          <a:noFill/>
        </p:spPr>
        <p:txBody>
          <a:bodyPr wrap="square" rtlCol="0">
            <a:spAutoFit/>
          </a:bodyPr>
          <a:lstStyle/>
          <a:p>
            <a:r>
              <a:rPr lang="en-GB" sz="1200" dirty="0">
                <a:cs typeface="Times New Roman" panose="02020603050405020304" pitchFamily="18" charset="0"/>
              </a:rPr>
              <a:t>We will be learning about the Old Town as our topic. We will use evidence to recreate it’s story and compare aspects of people’s daily lives in the past with our own.</a:t>
            </a:r>
          </a:p>
        </p:txBody>
      </p:sp>
      <p:sp>
        <p:nvSpPr>
          <p:cNvPr id="8" name="TextBox 7">
            <a:extLst>
              <a:ext uri="{FF2B5EF4-FFF2-40B4-BE49-F238E27FC236}">
                <a16:creationId xmlns:a16="http://schemas.microsoft.com/office/drawing/2014/main" id="{B12827FC-4A55-E606-40B3-B6D298FE33E8}"/>
              </a:ext>
            </a:extLst>
          </p:cNvPr>
          <p:cNvSpPr txBox="1"/>
          <p:nvPr/>
        </p:nvSpPr>
        <p:spPr>
          <a:xfrm>
            <a:off x="0" y="7236056"/>
            <a:ext cx="3240001" cy="1261884"/>
          </a:xfrm>
          <a:prstGeom prst="rect">
            <a:avLst/>
          </a:prstGeom>
          <a:noFill/>
        </p:spPr>
        <p:txBody>
          <a:bodyPr wrap="square" rtlCol="0">
            <a:spAutoFit/>
          </a:bodyPr>
          <a:lstStyle/>
          <a:p>
            <a:pPr algn="ctr"/>
            <a:r>
              <a:rPr lang="en-GB" sz="1600" b="1" u="sng" dirty="0">
                <a:latin typeface="Times New Roman" panose="02020603050405020304" pitchFamily="18" charset="0"/>
                <a:cs typeface="Times New Roman" panose="02020603050405020304" pitchFamily="18" charset="0"/>
              </a:rPr>
              <a:t>Music</a:t>
            </a:r>
            <a:endParaRPr lang="en-GB" sz="1200" b="1" u="sng" dirty="0">
              <a:latin typeface="Times New Roman" panose="02020603050405020304" pitchFamily="18" charset="0"/>
              <a:cs typeface="Times New Roman" panose="02020603050405020304" pitchFamily="18" charset="0"/>
            </a:endParaRPr>
          </a:p>
          <a:p>
            <a:endParaRPr lang="en-GB" sz="1200" dirty="0">
              <a:cs typeface="Times New Roman" panose="02020603050405020304" pitchFamily="18" charset="0"/>
            </a:endParaRPr>
          </a:p>
          <a:p>
            <a:r>
              <a:rPr lang="en-GB" sz="1200" dirty="0">
                <a:cs typeface="Times New Roman" panose="02020603050405020304" pitchFamily="18" charset="0"/>
              </a:rPr>
              <a:t>We will have a specialist music visitor who will be taking part in singing sessions with the children. The children will explore playing with sound, rhythm, pitch and dynamics.</a:t>
            </a:r>
            <a:endParaRPr lang="en-GB" sz="12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92FCCF4C-5B4E-FA07-B9CE-4ECA16E7E7A7}"/>
              </a:ext>
            </a:extLst>
          </p:cNvPr>
          <p:cNvSpPr txBox="1"/>
          <p:nvPr/>
        </p:nvSpPr>
        <p:spPr>
          <a:xfrm>
            <a:off x="400050" y="419881"/>
            <a:ext cx="2838450" cy="4647426"/>
          </a:xfrm>
          <a:prstGeom prst="rect">
            <a:avLst/>
          </a:prstGeom>
          <a:noFill/>
        </p:spPr>
        <p:txBody>
          <a:bodyPr wrap="square" rtlCol="0">
            <a:spAutoFit/>
          </a:bodyPr>
          <a:lstStyle/>
          <a:p>
            <a:r>
              <a:rPr lang="en-GB" sz="1600" b="1" dirty="0">
                <a:latin typeface="Times New Roman" panose="02020603050405020304" pitchFamily="18" charset="0"/>
                <a:cs typeface="Times New Roman" panose="02020603050405020304" pitchFamily="18" charset="0"/>
              </a:rPr>
              <a:t>	R.M.E.</a:t>
            </a:r>
          </a:p>
          <a:p>
            <a:endParaRPr lang="en-GB" sz="1200" dirty="0">
              <a:cs typeface="Times New Roman" panose="02020603050405020304" pitchFamily="18" charset="0"/>
            </a:endParaRPr>
          </a:p>
          <a:p>
            <a:r>
              <a:rPr lang="en-GB" sz="1200" dirty="0">
                <a:cs typeface="Times New Roman" panose="02020603050405020304" pitchFamily="18" charset="0"/>
              </a:rPr>
              <a:t>For RME, we will continue to explore stories from world religions, developing an awareness of the ways in which followers of world religions celebrate different times of year and relate this to the children’s life and </a:t>
            </a:r>
            <a:r>
              <a:rPr lang="en-GB" sz="1200">
                <a:cs typeface="Times New Roman" panose="02020603050405020304" pitchFamily="18" charset="0"/>
              </a:rPr>
              <a:t>community.</a:t>
            </a:r>
            <a:endParaRPr lang="en-GB" sz="1200" dirty="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r>
              <a:rPr lang="en-GB" sz="1200" dirty="0">
                <a:latin typeface="Times New Roman" panose="02020603050405020304" pitchFamily="18" charset="0"/>
                <a:cs typeface="Times New Roman" panose="02020603050405020304" pitchFamily="18" charset="0"/>
              </a:rPr>
              <a:t>	</a:t>
            </a:r>
            <a:r>
              <a:rPr lang="en-GB" sz="1600" b="1" dirty="0">
                <a:latin typeface="Times New Roman" panose="02020603050405020304" pitchFamily="18" charset="0"/>
                <a:cs typeface="Times New Roman" panose="02020603050405020304" pitchFamily="18" charset="0"/>
              </a:rPr>
              <a:t>Art</a:t>
            </a:r>
          </a:p>
          <a:p>
            <a:endParaRPr lang="en-GB" sz="1200" dirty="0">
              <a:latin typeface="Times New Roman" panose="02020603050405020304" pitchFamily="18" charset="0"/>
              <a:cs typeface="Times New Roman" panose="02020603050405020304" pitchFamily="18" charset="0"/>
            </a:endParaRPr>
          </a:p>
          <a:p>
            <a:r>
              <a:rPr lang="en-GB" sz="1200" dirty="0">
                <a:cs typeface="Times New Roman" panose="02020603050405020304" pitchFamily="18" charset="0"/>
              </a:rPr>
              <a:t>Our focus for ART this term will be linked to our old town topic. We will have the opportunity to choose and explore a range of media and technologies to create images and objects</a:t>
            </a: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31F03A47-2BAC-6238-BA0F-5F580E68265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0050" y="5973263"/>
            <a:ext cx="2422385" cy="12190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ildren Singing Stock Illustrations – 4,761 Children Singing Stock  Illustrations, Vectors &amp; Clipart - Dreamstime">
            <a:extLst>
              <a:ext uri="{FF2B5EF4-FFF2-40B4-BE49-F238E27FC236}">
                <a16:creationId xmlns:a16="http://schemas.microsoft.com/office/drawing/2014/main" id="{00DDFB42-72A8-3A9A-A8B6-78FB6EDF22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875" y="8465152"/>
            <a:ext cx="3095625" cy="14763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orld Religions Stock Illustrations – 608 World Religions Stock  Illustrations, Vectors &amp; Clipart - Dreamstime">
            <a:extLst>
              <a:ext uri="{FF2B5EF4-FFF2-40B4-BE49-F238E27FC236}">
                <a16:creationId xmlns:a16="http://schemas.microsoft.com/office/drawing/2014/main" id="{F0052C48-786B-1766-8EE7-A185C681AA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4510" y="1862699"/>
            <a:ext cx="1306047" cy="1123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7166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FE76BDAA739641966E93C876A20CB2" ma:contentTypeVersion="13" ma:contentTypeDescription="Create a new document." ma:contentTypeScope="" ma:versionID="ed5bdb2b01b5a0499c7c2c82e3ae3870">
  <xsd:schema xmlns:xsd="http://www.w3.org/2001/XMLSchema" xmlns:xs="http://www.w3.org/2001/XMLSchema" xmlns:p="http://schemas.microsoft.com/office/2006/metadata/properties" xmlns:ns3="44f540ef-b9bb-4003-9ae1-d4cf6d95b991" xmlns:ns4="e071b7b6-ba58-4e55-9a79-385761a5551f" targetNamespace="http://schemas.microsoft.com/office/2006/metadata/properties" ma:root="true" ma:fieldsID="c2c116557ad8ae45445ac227a2865c99" ns3:_="" ns4:_="">
    <xsd:import namespace="44f540ef-b9bb-4003-9ae1-d4cf6d95b991"/>
    <xsd:import namespace="e071b7b6-ba58-4e55-9a79-385761a5551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540ef-b9bb-4003-9ae1-d4cf6d95b99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71b7b6-ba58-4e55-9a79-385761a5551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16604D-C258-4BA7-B7C6-AC7E27EEF6D7}">
  <ds:schemaRefs>
    <ds:schemaRef ds:uri="http://schemas.microsoft.com/sharepoint/v3/contenttype/forms"/>
  </ds:schemaRefs>
</ds:datastoreItem>
</file>

<file path=customXml/itemProps2.xml><?xml version="1.0" encoding="utf-8"?>
<ds:datastoreItem xmlns:ds="http://schemas.openxmlformats.org/officeDocument/2006/customXml" ds:itemID="{5AA14EBB-3A70-4999-93E5-DAE4A46EAD36}">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e071b7b6-ba58-4e55-9a79-385761a5551f"/>
    <ds:schemaRef ds:uri="44f540ef-b9bb-4003-9ae1-d4cf6d95b991"/>
    <ds:schemaRef ds:uri="http://www.w3.org/XML/1998/namespace"/>
  </ds:schemaRefs>
</ds:datastoreItem>
</file>

<file path=customXml/itemProps3.xml><?xml version="1.0" encoding="utf-8"?>
<ds:datastoreItem xmlns:ds="http://schemas.openxmlformats.org/officeDocument/2006/customXml" ds:itemID="{A82182D7-6C52-4D77-9F14-5F09E367F9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f540ef-b9bb-4003-9ae1-d4cf6d95b991"/>
    <ds:schemaRef ds:uri="e071b7b6-ba58-4e55-9a79-385761a555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3388</TotalTime>
  <Words>871</Words>
  <Application>Microsoft Office PowerPoint</Application>
  <PresentationFormat>A4 Paper (210x297 mm)</PresentationFormat>
  <Paragraphs>79</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KBDunkTank</vt:lpstr>
      <vt:lpstr>Times New Roman</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McNeill;Val Henry</dc:creator>
  <cp:lastModifiedBy>Lindsey Gladstone</cp:lastModifiedBy>
  <cp:revision>170</cp:revision>
  <cp:lastPrinted>2023-04-18T13:14:21Z</cp:lastPrinted>
  <dcterms:created xsi:type="dcterms:W3CDTF">2017-07-09T15:46:33Z</dcterms:created>
  <dcterms:modified xsi:type="dcterms:W3CDTF">2023-05-04T13:37:35Z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0x010100F5FE76BDAA739641966E93C876A20CB2</vt:lpwstr>
  </property>
</Properties>
</file>