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sldIdLst>
    <p:sldId id="256" r:id="rId5"/>
    <p:sldId id="261" r:id="rId6"/>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12" autoAdjust="0"/>
    <p:restoredTop sz="94660"/>
  </p:normalViewPr>
  <p:slideViewPr>
    <p:cSldViewPr snapToGrid="0">
      <p:cViewPr>
        <p:scale>
          <a:sx n="100" d="100"/>
          <a:sy n="100" d="100"/>
        </p:scale>
        <p:origin x="978" y="-196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862" cy="497333"/>
          </a:xfrm>
          <a:prstGeom prst="rect">
            <a:avLst/>
          </a:prstGeom>
        </p:spPr>
        <p:txBody>
          <a:bodyPr vert="horz" lIns="87215" tIns="43608" rIns="87215" bIns="43608" rtlCol="0"/>
          <a:lstStyle>
            <a:lvl1pPr algn="l">
              <a:defRPr sz="1100"/>
            </a:lvl1pPr>
          </a:lstStyle>
          <a:p>
            <a:endParaRPr lang="en-GB"/>
          </a:p>
        </p:txBody>
      </p:sp>
      <p:sp>
        <p:nvSpPr>
          <p:cNvPr id="3" name="Date Placeholder 2"/>
          <p:cNvSpPr>
            <a:spLocks noGrp="1"/>
          </p:cNvSpPr>
          <p:nvPr>
            <p:ph type="dt" idx="1"/>
          </p:nvPr>
        </p:nvSpPr>
        <p:spPr>
          <a:xfrm>
            <a:off x="3850294" y="1"/>
            <a:ext cx="2945862" cy="497333"/>
          </a:xfrm>
          <a:prstGeom prst="rect">
            <a:avLst/>
          </a:prstGeom>
        </p:spPr>
        <p:txBody>
          <a:bodyPr vert="horz" lIns="87215" tIns="43608" rIns="87215" bIns="43608" rtlCol="0"/>
          <a:lstStyle>
            <a:lvl1pPr algn="r">
              <a:defRPr sz="1100"/>
            </a:lvl1pPr>
          </a:lstStyle>
          <a:p>
            <a:fld id="{EFB41DFF-A61D-4F1C-BEE1-7D315297ECA2}" type="datetimeFigureOut">
              <a:rPr lang="en-GB" smtClean="0"/>
              <a:pPr/>
              <a:t>24/01/2023</a:t>
            </a:fld>
            <a:endParaRPr lang="en-GB"/>
          </a:p>
        </p:txBody>
      </p:sp>
      <p:sp>
        <p:nvSpPr>
          <p:cNvPr id="4" name="Slide Image Placeholder 3"/>
          <p:cNvSpPr>
            <a:spLocks noGrp="1" noRot="1" noChangeAspect="1"/>
          </p:cNvSpPr>
          <p:nvPr>
            <p:ph type="sldImg" idx="2"/>
          </p:nvPr>
        </p:nvSpPr>
        <p:spPr>
          <a:xfrm>
            <a:off x="2238375" y="1239838"/>
            <a:ext cx="2320925" cy="3352800"/>
          </a:xfrm>
          <a:prstGeom prst="rect">
            <a:avLst/>
          </a:prstGeom>
          <a:noFill/>
          <a:ln w="12700">
            <a:solidFill>
              <a:prstClr val="black"/>
            </a:solidFill>
          </a:ln>
        </p:spPr>
        <p:txBody>
          <a:bodyPr vert="horz" lIns="87215" tIns="43608" rIns="87215" bIns="43608" rtlCol="0" anchor="ctr"/>
          <a:lstStyle/>
          <a:p>
            <a:endParaRPr lang="en-GB"/>
          </a:p>
        </p:txBody>
      </p:sp>
      <p:sp>
        <p:nvSpPr>
          <p:cNvPr id="5" name="Notes Placeholder 4"/>
          <p:cNvSpPr>
            <a:spLocks noGrp="1"/>
          </p:cNvSpPr>
          <p:nvPr>
            <p:ph type="body" sz="quarter" idx="3"/>
          </p:nvPr>
        </p:nvSpPr>
        <p:spPr>
          <a:xfrm>
            <a:off x="679464" y="4777783"/>
            <a:ext cx="5438748" cy="3907834"/>
          </a:xfrm>
          <a:prstGeom prst="rect">
            <a:avLst/>
          </a:prstGeom>
        </p:spPr>
        <p:txBody>
          <a:bodyPr vert="horz" lIns="87215" tIns="43608" rIns="87215" bIns="436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9306"/>
            <a:ext cx="2945862" cy="497333"/>
          </a:xfrm>
          <a:prstGeom prst="rect">
            <a:avLst/>
          </a:prstGeom>
        </p:spPr>
        <p:txBody>
          <a:bodyPr vert="horz" lIns="87215" tIns="43608" rIns="87215" bIns="43608" rtlCol="0" anchor="b"/>
          <a:lstStyle>
            <a:lvl1pPr algn="l">
              <a:defRPr sz="1100"/>
            </a:lvl1pPr>
          </a:lstStyle>
          <a:p>
            <a:endParaRPr lang="en-GB"/>
          </a:p>
        </p:txBody>
      </p:sp>
      <p:sp>
        <p:nvSpPr>
          <p:cNvPr id="7" name="Slide Number Placeholder 6"/>
          <p:cNvSpPr>
            <a:spLocks noGrp="1"/>
          </p:cNvSpPr>
          <p:nvPr>
            <p:ph type="sldNum" sz="quarter" idx="5"/>
          </p:nvPr>
        </p:nvSpPr>
        <p:spPr>
          <a:xfrm>
            <a:off x="3850294" y="9429306"/>
            <a:ext cx="2945862" cy="497333"/>
          </a:xfrm>
          <a:prstGeom prst="rect">
            <a:avLst/>
          </a:prstGeom>
        </p:spPr>
        <p:txBody>
          <a:bodyPr vert="horz" lIns="87215" tIns="43608" rIns="87215" bIns="43608" rtlCol="0" anchor="b"/>
          <a:lstStyle>
            <a:lvl1pPr algn="r">
              <a:defRPr sz="1100"/>
            </a:lvl1pPr>
          </a:lstStyle>
          <a:p>
            <a:fld id="{01E512D0-BFF3-4126-A17F-2CFD7B696441}" type="slidenum">
              <a:rPr lang="en-GB" smtClean="0"/>
              <a:pPr/>
              <a:t>‹#›</a:t>
            </a:fld>
            <a:endParaRPr lang="en-GB"/>
          </a:p>
        </p:txBody>
      </p:sp>
    </p:spTree>
    <p:extLst>
      <p:ext uri="{BB962C8B-B14F-4D97-AF65-F5344CB8AC3E}">
        <p14:creationId xmlns:p14="http://schemas.microsoft.com/office/powerpoint/2010/main" val="124005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E512D0-BFF3-4126-A17F-2CFD7B696441}" type="slidenum">
              <a:rPr lang="en-GB" smtClean="0"/>
              <a:pPr/>
              <a:t>2</a:t>
            </a:fld>
            <a:endParaRPr lang="en-GB"/>
          </a:p>
        </p:txBody>
      </p:sp>
    </p:spTree>
    <p:extLst>
      <p:ext uri="{BB962C8B-B14F-4D97-AF65-F5344CB8AC3E}">
        <p14:creationId xmlns:p14="http://schemas.microsoft.com/office/powerpoint/2010/main" val="3664779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7452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496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203064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43124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619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606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5705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575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372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579284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24/01/2023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7997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39924E-CDC0-4DE2-AFA2-1FEE1A990F45}" type="datetimeFigureOut">
              <a:rPr lang="en-GB" smtClean="0"/>
              <a:pPr/>
              <a:t>24/01/2023</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6B28D2E-137C-48A1-8FAD-9BA27DC2D801}" type="slidenum">
              <a:rPr lang="en-GB" smtClean="0"/>
              <a:pPr/>
              <a:t>‹#›</a:t>
            </a:fld>
            <a:endParaRPr lang="en-GB"/>
          </a:p>
        </p:txBody>
      </p:sp>
    </p:spTree>
    <p:extLst>
      <p:ext uri="{BB962C8B-B14F-4D97-AF65-F5344CB8AC3E}">
        <p14:creationId xmlns:p14="http://schemas.microsoft.com/office/powerpoint/2010/main" val="1126742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mailto:admin@royalmile.edin.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95312" y="96822"/>
            <a:ext cx="6595005" cy="936000"/>
          </a:xfrm>
          <a:prstGeom prst="roundRect">
            <a:avLst/>
          </a:prstGeom>
          <a:solidFill>
            <a:srgbClr val="FF0000"/>
          </a:solidFill>
          <a:ln w="381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32" name="TextBox 31"/>
          <p:cNvSpPr txBox="1"/>
          <p:nvPr/>
        </p:nvSpPr>
        <p:spPr>
          <a:xfrm>
            <a:off x="126360" y="3280"/>
            <a:ext cx="6563957" cy="830997"/>
          </a:xfrm>
          <a:prstGeom prst="rect">
            <a:avLst/>
          </a:prstGeom>
          <a:noFill/>
        </p:spPr>
        <p:txBody>
          <a:bodyPr wrap="square" lIns="91440" tIns="45720" rIns="91440" bIns="45720" rtlCol="0" anchor="t">
            <a:spAutoFit/>
          </a:bodyPr>
          <a:lstStyle/>
          <a:p>
            <a:pPr algn="ctr"/>
            <a:r>
              <a:rPr lang="en-GB" sz="4800" b="1" dirty="0">
                <a:latin typeface="Calibri"/>
                <a:ea typeface="KBDunkTank" panose="02000603000000000000" pitchFamily="2" charset="0"/>
                <a:cs typeface="Times New Roman"/>
              </a:rPr>
              <a:t>Welcome to P3!</a:t>
            </a:r>
          </a:p>
        </p:txBody>
      </p:sp>
      <p:sp>
        <p:nvSpPr>
          <p:cNvPr id="17" name="Rectangle 16"/>
          <p:cNvSpPr/>
          <p:nvPr/>
        </p:nvSpPr>
        <p:spPr>
          <a:xfrm>
            <a:off x="104960" y="673987"/>
            <a:ext cx="6585357" cy="369332"/>
          </a:xfrm>
          <a:prstGeom prst="rect">
            <a:avLst/>
          </a:prstGeom>
        </p:spPr>
        <p:txBody>
          <a:bodyPr wrap="square" lIns="91440" tIns="45720" rIns="91440" bIns="45720" anchor="t">
            <a:spAutoFit/>
          </a:bodyPr>
          <a:lstStyle/>
          <a:p>
            <a:pPr algn="ctr"/>
            <a:r>
              <a:rPr lang="en-GB" dirty="0">
                <a:latin typeface="Calibri"/>
                <a:ea typeface="KBDunkTank" panose="02000603000000000000" pitchFamily="2" charset="0"/>
                <a:cs typeface="Times New Roman"/>
              </a:rPr>
              <a:t>This term in Primary 3 we will be learning…</a:t>
            </a:r>
          </a:p>
        </p:txBody>
      </p:sp>
      <p:grpSp>
        <p:nvGrpSpPr>
          <p:cNvPr id="60" name="Group 59"/>
          <p:cNvGrpSpPr/>
          <p:nvPr/>
        </p:nvGrpSpPr>
        <p:grpSpPr>
          <a:xfrm>
            <a:off x="-230045" y="5784231"/>
            <a:ext cx="7029867" cy="3973025"/>
            <a:chOff x="-4466540" y="237515"/>
            <a:chExt cx="9132384" cy="7013435"/>
          </a:xfrm>
        </p:grpSpPr>
        <p:sp>
          <p:nvSpPr>
            <p:cNvPr id="61" name="TextBox 60"/>
            <p:cNvSpPr txBox="1"/>
            <p:nvPr/>
          </p:nvSpPr>
          <p:spPr>
            <a:xfrm>
              <a:off x="-4466540" y="237515"/>
              <a:ext cx="4753405" cy="1466928"/>
            </a:xfrm>
            <a:prstGeom prst="rect">
              <a:avLst/>
            </a:prstGeom>
            <a:noFill/>
            <a:ln>
              <a:solidFill>
                <a:schemeClr val="bg1"/>
              </a:solidFill>
            </a:ln>
          </p:spPr>
          <p:txBody>
            <a:bodyPr wrap="square" lIns="91440" tIns="45720" rIns="91440" bIns="45720" rtlCol="0" anchor="t">
              <a:spAutoFit/>
            </a:bodyPr>
            <a:lstStyle/>
            <a:p>
              <a:pPr algn="ctr"/>
              <a:r>
                <a:rPr lang="en-GB" sz="2400" b="1" u="sng" dirty="0">
                  <a:latin typeface="KBDunkTank" panose="02000603000000000000" pitchFamily="2" charset="0"/>
                  <a:ea typeface="KBDunkTank" panose="02000603000000000000" pitchFamily="2" charset="0"/>
                </a:rPr>
                <a:t>Topic – </a:t>
              </a:r>
            </a:p>
            <a:p>
              <a:pPr algn="ctr"/>
              <a:r>
                <a:rPr lang="en-GB" sz="2400" b="1" u="sng" dirty="0">
                  <a:latin typeface="KBDunkTank"/>
                  <a:ea typeface="KBDunkTank" panose="02000603000000000000" pitchFamily="2" charset="0"/>
                </a:rPr>
                <a:t>Scotland</a:t>
              </a:r>
              <a:endParaRPr lang="en-GB" dirty="0">
                <a:latin typeface="KBDunkTank"/>
              </a:endParaRPr>
            </a:p>
          </p:txBody>
        </p:sp>
        <p:sp>
          <p:nvSpPr>
            <p:cNvPr id="63" name="Rounded Rectangle 62"/>
            <p:cNvSpPr/>
            <p:nvPr/>
          </p:nvSpPr>
          <p:spPr>
            <a:xfrm>
              <a:off x="358559" y="2198198"/>
              <a:ext cx="4307285" cy="505275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grpSp>
      <p:grpSp>
        <p:nvGrpSpPr>
          <p:cNvPr id="96" name="Group 95"/>
          <p:cNvGrpSpPr/>
          <p:nvPr/>
        </p:nvGrpSpPr>
        <p:grpSpPr>
          <a:xfrm>
            <a:off x="3452846" y="1084454"/>
            <a:ext cx="3315634" cy="5708400"/>
            <a:chOff x="48090" y="45079"/>
            <a:chExt cx="6381566" cy="4839643"/>
          </a:xfrm>
        </p:grpSpPr>
        <p:sp>
          <p:nvSpPr>
            <p:cNvPr id="98" name="TextBox 97"/>
            <p:cNvSpPr txBox="1"/>
            <p:nvPr/>
          </p:nvSpPr>
          <p:spPr>
            <a:xfrm>
              <a:off x="85659" y="45079"/>
              <a:ext cx="6343997" cy="517236"/>
            </a:xfrm>
            <a:prstGeom prst="rect">
              <a:avLst/>
            </a:prstGeom>
            <a:noFill/>
          </p:spPr>
          <p:txBody>
            <a:bodyPr wrap="square" lIns="91440" tIns="45720" rIns="91440" bIns="45720" rtlCol="0" anchor="t">
              <a:spAutoFit/>
            </a:bodyPr>
            <a:lstStyle/>
            <a:p>
              <a:pPr algn="ctr"/>
              <a:r>
                <a:rPr lang="en-GB" sz="2400" b="1" u="sng" dirty="0">
                  <a:latin typeface="Calibri"/>
                  <a:ea typeface="KBDunkTank" panose="02000603000000000000" pitchFamily="2" charset="0"/>
                  <a:cs typeface="Calibri"/>
                </a:rPr>
                <a:t>Maths &amp; Numeracy</a:t>
              </a:r>
              <a:r>
                <a:rPr lang="en-GB" b="1" u="sng" dirty="0">
                  <a:latin typeface="KBDunkTank"/>
                  <a:ea typeface="KBDunkTank" panose="02000603000000000000" pitchFamily="2" charset="0"/>
                </a:rPr>
                <a:t> </a:t>
              </a:r>
              <a:endParaRPr lang="en-GB" b="1" u="sng" dirty="0">
                <a:latin typeface="KBDunkTank" panose="02000603000000000000" pitchFamily="2" charset="0"/>
                <a:ea typeface="KBDunkTank" panose="02000603000000000000" pitchFamily="2" charset="0"/>
              </a:endParaRPr>
            </a:p>
          </p:txBody>
        </p:sp>
        <p:sp>
          <p:nvSpPr>
            <p:cNvPr id="99" name="Rounded Rectangle 98"/>
            <p:cNvSpPr/>
            <p:nvPr/>
          </p:nvSpPr>
          <p:spPr>
            <a:xfrm>
              <a:off x="48090" y="94664"/>
              <a:ext cx="6343996" cy="4790058"/>
            </a:xfrm>
            <a:prstGeom prst="roundRect">
              <a:avLst>
                <a:gd name="adj" fmla="val 1608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108" name="TextBox 107"/>
          <p:cNvSpPr txBox="1"/>
          <p:nvPr/>
        </p:nvSpPr>
        <p:spPr>
          <a:xfrm>
            <a:off x="196765" y="1121777"/>
            <a:ext cx="3240000" cy="461665"/>
          </a:xfrm>
          <a:prstGeom prst="rect">
            <a:avLst/>
          </a:prstGeom>
          <a:noFill/>
        </p:spPr>
        <p:txBody>
          <a:bodyPr wrap="square" lIns="91440" tIns="45720" rIns="91440" bIns="45720" rtlCol="0" anchor="t">
            <a:spAutoFit/>
          </a:bodyPr>
          <a:lstStyle/>
          <a:p>
            <a:pPr algn="ctr"/>
            <a:r>
              <a:rPr lang="en-GB" sz="2400" b="1" u="sng" dirty="0">
                <a:latin typeface="Calibri"/>
                <a:ea typeface="KBDunkTank" panose="02000603000000000000" pitchFamily="2" charset="0"/>
                <a:cs typeface="Calibri"/>
              </a:rPr>
              <a:t>Literacy </a:t>
            </a:r>
          </a:p>
        </p:txBody>
      </p:sp>
      <p:sp>
        <p:nvSpPr>
          <p:cNvPr id="109" name="Rounded Rectangle 108"/>
          <p:cNvSpPr/>
          <p:nvPr/>
        </p:nvSpPr>
        <p:spPr>
          <a:xfrm>
            <a:off x="106168" y="1138391"/>
            <a:ext cx="3233615" cy="461244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122" name="Rounded Rectangle 121"/>
          <p:cNvSpPr/>
          <p:nvPr/>
        </p:nvSpPr>
        <p:spPr>
          <a:xfrm>
            <a:off x="115368" y="5831714"/>
            <a:ext cx="3240000" cy="397031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3087" name="Rectangle 15"/>
          <p:cNvSpPr>
            <a:spLocks noChangeArrowheads="1"/>
          </p:cNvSpPr>
          <p:nvPr/>
        </p:nvSpPr>
        <p:spPr bwMode="auto">
          <a:xfrm>
            <a:off x="3549655" y="1574394"/>
            <a:ext cx="3234906"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GB" sz="1200" b="0" i="0" u="none" strike="noStrike" cap="none" normalizeH="0" baseline="0" dirty="0">
                <a:ln>
                  <a:noFill/>
                </a:ln>
                <a:effectLst/>
                <a:latin typeface="Calibri"/>
                <a:ea typeface="Times New Roman" panose="02020603050405020304" pitchFamily="18" charset="0"/>
                <a:cs typeface="Times New Roman"/>
              </a:rPr>
              <a:t>In Numeracy, w</a:t>
            </a:r>
            <a:r>
              <a:rPr lang="en-GB" sz="1200" dirty="0">
                <a:latin typeface="Calibri"/>
                <a:ea typeface="Times New Roman" panose="02020603050405020304" pitchFamily="18" charset="0"/>
                <a:cs typeface="Times New Roman"/>
              </a:rPr>
              <a:t>e have reached the Orange arc “Numbers before and after” of our Mental Agility Progression Rainbow.  This is also a part of the weekly home learning so we ask that you take some time to practise these with your children.  E.g. when you are doing your daily tasks, going on walks - ask your child what numbers they see around them, what comes after? What is 2 more than that number? </a:t>
            </a:r>
          </a:p>
        </p:txBody>
      </p:sp>
      <p:sp>
        <p:nvSpPr>
          <p:cNvPr id="44" name="TextBox 43">
            <a:extLst>
              <a:ext uri="{FF2B5EF4-FFF2-40B4-BE49-F238E27FC236}">
                <a16:creationId xmlns:a16="http://schemas.microsoft.com/office/drawing/2014/main" id="{893362FA-296F-474A-AF3C-580EFA1C2430}"/>
              </a:ext>
            </a:extLst>
          </p:cNvPr>
          <p:cNvSpPr txBox="1"/>
          <p:nvPr/>
        </p:nvSpPr>
        <p:spPr>
          <a:xfrm>
            <a:off x="3612236" y="4772139"/>
            <a:ext cx="3059537" cy="2119150"/>
          </a:xfrm>
          <a:prstGeom prst="rect">
            <a:avLst/>
          </a:prstGeom>
          <a:noFill/>
        </p:spPr>
        <p:txBody>
          <a:bodyPr wrap="square" lIns="91440" tIns="45720" rIns="91440" bIns="45720" rtlCol="0" anchor="t">
            <a:spAutoFit/>
          </a:bodyPr>
          <a:lstStyle/>
          <a:p>
            <a:r>
              <a:rPr lang="en-GB" sz="1200" dirty="0">
                <a:latin typeface="Calibri"/>
                <a:cs typeface="Times New Roman"/>
              </a:rPr>
              <a:t>We continue to use the SEAL program (Stages of Early Arithmetic Learning) to help us consolidate our learning.  We have started looking at simple division and multiplication sums and the children have enjoyed consolidating their Maths learning with the use of interactive games.</a:t>
            </a:r>
          </a:p>
          <a:p>
            <a:r>
              <a:rPr lang="en-GB" sz="1200" dirty="0">
                <a:latin typeface="Calibri"/>
                <a:cs typeface="Times New Roman"/>
              </a:rPr>
              <a:t>Time, money, shapes and pattern work will also be part of our Maths lessons.</a:t>
            </a:r>
          </a:p>
          <a:p>
            <a:endParaRPr lang="en-GB" sz="1200" dirty="0">
              <a:latin typeface="Calibri"/>
              <a:cs typeface="Times New Roman"/>
            </a:endParaRPr>
          </a:p>
          <a:p>
            <a:endParaRPr lang="en-GB" sz="1200" dirty="0">
              <a:latin typeface="Calibri"/>
              <a:cs typeface="Times New Roman"/>
            </a:endParaRPr>
          </a:p>
        </p:txBody>
      </p:sp>
      <p:sp>
        <p:nvSpPr>
          <p:cNvPr id="52" name="Rectangle 51">
            <a:extLst>
              <a:ext uri="{FF2B5EF4-FFF2-40B4-BE49-F238E27FC236}">
                <a16:creationId xmlns:a16="http://schemas.microsoft.com/office/drawing/2014/main" id="{D813EE1F-9B2F-49A8-A15C-0DD143B9B895}"/>
              </a:ext>
            </a:extLst>
          </p:cNvPr>
          <p:cNvSpPr/>
          <p:nvPr/>
        </p:nvSpPr>
        <p:spPr>
          <a:xfrm>
            <a:off x="141386" y="6717992"/>
            <a:ext cx="3264803" cy="2862322"/>
          </a:xfrm>
          <a:prstGeom prst="rect">
            <a:avLst/>
          </a:prstGeom>
        </p:spPr>
        <p:txBody>
          <a:bodyPr wrap="square" lIns="91440" tIns="45720" rIns="91440" bIns="45720" anchor="t">
            <a:spAutoFit/>
          </a:bodyPr>
          <a:lstStyle/>
          <a:p>
            <a:r>
              <a:rPr lang="en-GB" sz="1200" dirty="0">
                <a:latin typeface="Calibri"/>
                <a:cs typeface="Times New Roman"/>
              </a:rPr>
              <a:t>The children have decided to learn about Scotland as our class topic.  As with our previous topic, the children came up with different questions for us to research and so far, have thoroughly enjoyed looking into all aspects of Scotland, e.g. cities, Scottish food, Scots language and so on.</a:t>
            </a:r>
            <a:endParaRPr lang="en-GB" sz="1200" dirty="0">
              <a:latin typeface="Calibri"/>
              <a:cs typeface="Times New Roman" panose="02020603050405020304" pitchFamily="18" charset="0"/>
            </a:endParaRPr>
          </a:p>
          <a:p>
            <a:r>
              <a:rPr lang="en-GB" sz="1200" dirty="0">
                <a:latin typeface="Calibri"/>
                <a:cs typeface="Times New Roman"/>
              </a:rPr>
              <a:t>The topic lends itself to have many cross curricular links with Literacy, Art, Food and Technology, R.M.E, P.E and Music.</a:t>
            </a:r>
          </a:p>
          <a:p>
            <a:r>
              <a:rPr lang="en-GB" sz="1200" dirty="0">
                <a:latin typeface="Calibri"/>
                <a:cs typeface="Times New Roman"/>
              </a:rPr>
              <a:t>We plan to have short walks around our local community to discover more historical features about our famous city and see why Scotland/Edinburgh attracts many people from all around the world each year.</a:t>
            </a:r>
            <a:endParaRPr lang="en-GB" sz="1200" dirty="0">
              <a:latin typeface="Calibri"/>
              <a:cs typeface="Times New Roman" panose="02020603050405020304" pitchFamily="18" charset="0"/>
            </a:endParaRPr>
          </a:p>
        </p:txBody>
      </p:sp>
      <p:sp>
        <p:nvSpPr>
          <p:cNvPr id="34" name="Rectangle 33"/>
          <p:cNvSpPr/>
          <p:nvPr/>
        </p:nvSpPr>
        <p:spPr>
          <a:xfrm>
            <a:off x="156135" y="1506144"/>
            <a:ext cx="3219808" cy="3970318"/>
          </a:xfrm>
          <a:prstGeom prst="rect">
            <a:avLst/>
          </a:prstGeom>
        </p:spPr>
        <p:txBody>
          <a:bodyPr wrap="square" lIns="91440" tIns="45720" rIns="91440" bIns="45720" anchor="t">
            <a:spAutoFit/>
          </a:bodyPr>
          <a:lstStyle/>
          <a:p>
            <a:r>
              <a:rPr lang="en-GB" sz="1200" dirty="0">
                <a:latin typeface="Calibri"/>
                <a:cs typeface="Times New Roman"/>
              </a:rPr>
              <a:t>In Literacy this term, we continue to look at specific areas of grammar such as punctuation, present/past tense, rhyming words, plurals and connectors. Home learning tasks sent home each week reinforce what we learn in class.</a:t>
            </a:r>
          </a:p>
          <a:p>
            <a:endParaRPr lang="en-GB" sz="1200" dirty="0">
              <a:latin typeface="Calibri"/>
              <a:cs typeface="Times New Roman"/>
            </a:endParaRPr>
          </a:p>
          <a:p>
            <a:r>
              <a:rPr lang="en-GB" sz="1200" dirty="0">
                <a:latin typeface="Calibri"/>
                <a:cs typeface="Times New Roman"/>
              </a:rPr>
              <a:t>We continue to read for enjoyment and every couple of weeks, we spend some time in the school library to choose new books for our classroom reading corner.  We will be looking into the difference between fiction and non fiction books this term too.</a:t>
            </a:r>
          </a:p>
          <a:p>
            <a:r>
              <a:rPr lang="en-GB" sz="1200" dirty="0">
                <a:latin typeface="Calibri"/>
                <a:cs typeface="Times New Roman"/>
              </a:rPr>
              <a:t>Weekly reading and comprehension tasks are sent home and we ask parents/carers to continue to support your child with this.</a:t>
            </a:r>
          </a:p>
          <a:p>
            <a:endParaRPr lang="en-GB" sz="1200" dirty="0">
              <a:latin typeface="Calibri"/>
              <a:cs typeface="Times New Roman"/>
            </a:endParaRPr>
          </a:p>
          <a:p>
            <a:r>
              <a:rPr lang="en-GB" sz="1200" dirty="0">
                <a:latin typeface="Calibri"/>
                <a:cs typeface="Times New Roman"/>
              </a:rPr>
              <a:t>Read, Write Inc. continues to be the basis of our Literacy learning and we also have Ms Finlayson, our Support for Learning teacher, who gives extra support to small groups of children. </a:t>
            </a:r>
          </a:p>
          <a:p>
            <a:endParaRPr lang="en-GB" sz="1200" dirty="0">
              <a:latin typeface="Calibri"/>
              <a:cs typeface="Times New Roman"/>
            </a:endParaRPr>
          </a:p>
        </p:txBody>
      </p:sp>
      <p:pic>
        <p:nvPicPr>
          <p:cNvPr id="3" name="Picture 2" descr="Read Write Inc. Phonics - Ruth Miskin Phonics Training">
            <a:extLst>
              <a:ext uri="{FF2B5EF4-FFF2-40B4-BE49-F238E27FC236}">
                <a16:creationId xmlns:a16="http://schemas.microsoft.com/office/drawing/2014/main" id="{6F1F0357-D003-4147-AA32-11FC60586E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2455" y="5311288"/>
            <a:ext cx="1262839" cy="38413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2AEF9D69-EDD7-4163-B26B-E9D925A5747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872178" y="3435417"/>
            <a:ext cx="2457449" cy="1311446"/>
          </a:xfrm>
          <a:prstGeom prst="rect">
            <a:avLst/>
          </a:prstGeom>
          <a:noFill/>
          <a:ln>
            <a:noFill/>
          </a:ln>
        </p:spPr>
      </p:pic>
      <p:sp>
        <p:nvSpPr>
          <p:cNvPr id="4" name="TextBox 3">
            <a:extLst>
              <a:ext uri="{FF2B5EF4-FFF2-40B4-BE49-F238E27FC236}">
                <a16:creationId xmlns:a16="http://schemas.microsoft.com/office/drawing/2014/main" id="{5161188F-E9A5-AE2F-5F77-056704F6810D}"/>
              </a:ext>
            </a:extLst>
          </p:cNvPr>
          <p:cNvSpPr txBox="1"/>
          <p:nvPr/>
        </p:nvSpPr>
        <p:spPr>
          <a:xfrm>
            <a:off x="3727847" y="6839528"/>
            <a:ext cx="2785151" cy="461665"/>
          </a:xfrm>
          <a:prstGeom prst="rect">
            <a:avLst/>
          </a:prstGeom>
          <a:noFill/>
        </p:spPr>
        <p:txBody>
          <a:bodyPr wrap="square" rtlCol="0">
            <a:spAutoFit/>
          </a:bodyPr>
          <a:lstStyle/>
          <a:p>
            <a:pPr algn="ctr"/>
            <a:r>
              <a:rPr lang="en-GB" sz="2400" b="1" u="sng" dirty="0"/>
              <a:t>Music</a:t>
            </a:r>
          </a:p>
        </p:txBody>
      </p:sp>
      <p:sp>
        <p:nvSpPr>
          <p:cNvPr id="5" name="TextBox 4">
            <a:extLst>
              <a:ext uri="{FF2B5EF4-FFF2-40B4-BE49-F238E27FC236}">
                <a16:creationId xmlns:a16="http://schemas.microsoft.com/office/drawing/2014/main" id="{05CCA65A-7B7E-22D8-1EFD-5123315CA870}"/>
              </a:ext>
            </a:extLst>
          </p:cNvPr>
          <p:cNvSpPr txBox="1"/>
          <p:nvPr/>
        </p:nvSpPr>
        <p:spPr>
          <a:xfrm>
            <a:off x="3542340" y="8036716"/>
            <a:ext cx="3226140" cy="1569660"/>
          </a:xfrm>
          <a:prstGeom prst="rect">
            <a:avLst/>
          </a:prstGeom>
          <a:noFill/>
        </p:spPr>
        <p:txBody>
          <a:bodyPr wrap="square" rtlCol="0">
            <a:spAutoFit/>
          </a:bodyPr>
          <a:lstStyle/>
          <a:p>
            <a:r>
              <a:rPr lang="en-GB" sz="1200" dirty="0"/>
              <a:t>This term, we will have regular music and singing time in the classroom and we will look at different cultural music as well as attempt to sing songs in different languages.</a:t>
            </a:r>
          </a:p>
          <a:p>
            <a:r>
              <a:rPr lang="en-GB" sz="1200" dirty="0"/>
              <a:t>The children already have a good understanding of the beat and rhythm of music and we will continue to work on this with different genres of music.</a:t>
            </a:r>
          </a:p>
        </p:txBody>
      </p:sp>
      <p:pic>
        <p:nvPicPr>
          <p:cNvPr id="27" name="Picture 26" descr="Scotland Flag | Buy Flag of Scotland | The Flag Shop">
            <a:extLst>
              <a:ext uri="{FF2B5EF4-FFF2-40B4-BE49-F238E27FC236}">
                <a16:creationId xmlns:a16="http://schemas.microsoft.com/office/drawing/2014/main" id="{466F68E7-7B8A-43EE-AE4F-4F06076584D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6320">
            <a:off x="2378599" y="5989115"/>
            <a:ext cx="698663" cy="691471"/>
          </a:xfrm>
          <a:prstGeom prst="rect">
            <a:avLst/>
          </a:prstGeom>
          <a:noFill/>
          <a:ln>
            <a:noFill/>
          </a:ln>
        </p:spPr>
      </p:pic>
      <p:pic>
        <p:nvPicPr>
          <p:cNvPr id="1026" name="Picture 2" descr="300+ Free Musical Notes &amp; Music Vectors - Pixabay">
            <a:extLst>
              <a:ext uri="{FF2B5EF4-FFF2-40B4-BE49-F238E27FC236}">
                <a16:creationId xmlns:a16="http://schemas.microsoft.com/office/drawing/2014/main" id="{0B4229D1-66FC-4999-A540-8B1345675C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23666">
            <a:off x="5247114" y="7378755"/>
            <a:ext cx="1072493" cy="6576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ree Sing Clipart Black And White, Download Free Sing Clipart Black And  White png images, Free ClipArts on Clipart Library">
            <a:extLst>
              <a:ext uri="{FF2B5EF4-FFF2-40B4-BE49-F238E27FC236}">
                <a16:creationId xmlns:a16="http://schemas.microsoft.com/office/drawing/2014/main" id="{B0D9FCB3-DF52-4685-9DF9-4251633BE87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17776" y="7097408"/>
            <a:ext cx="517662" cy="960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25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Building Resilience – Sciennes Primary School">
            <a:extLst>
              <a:ext uri="{FF2B5EF4-FFF2-40B4-BE49-F238E27FC236}">
                <a16:creationId xmlns:a16="http://schemas.microsoft.com/office/drawing/2014/main" id="{715C30B0-F5D9-E842-35F5-0AA4F92BD50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15" r="8467" b="5477"/>
          <a:stretch/>
        </p:blipFill>
        <p:spPr bwMode="auto">
          <a:xfrm>
            <a:off x="2143056" y="189693"/>
            <a:ext cx="749968" cy="1077431"/>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p:cNvSpPr txBox="1"/>
          <p:nvPr/>
        </p:nvSpPr>
        <p:spPr>
          <a:xfrm>
            <a:off x="3568981" y="7646382"/>
            <a:ext cx="3262014" cy="1754326"/>
          </a:xfrm>
          <a:prstGeom prst="rect">
            <a:avLst/>
          </a:prstGeom>
          <a:noFill/>
        </p:spPr>
        <p:txBody>
          <a:bodyPr wrap="square" lIns="91440" tIns="45720" rIns="91440" bIns="45720" rtlCol="0" anchor="t">
            <a:spAutoFit/>
          </a:bodyPr>
          <a:lstStyle/>
          <a:p>
            <a:r>
              <a:rPr lang="en-GB" sz="1200" dirty="0">
                <a:latin typeface="Calibri"/>
                <a:ea typeface="KBDunkTank" panose="02000603000000000000" pitchFamily="2" charset="0"/>
                <a:cs typeface="Times New Roman"/>
              </a:rPr>
              <a:t>Should you have any questions or concerns please do not hesitate to approach me.</a:t>
            </a:r>
          </a:p>
          <a:p>
            <a:r>
              <a:rPr lang="en-GB" sz="1200" dirty="0">
                <a:latin typeface="Calibri"/>
                <a:ea typeface="KBDunkTank" panose="02000603000000000000" pitchFamily="2" charset="0"/>
                <a:cs typeface="Times New Roman"/>
              </a:rPr>
              <a:t>(</a:t>
            </a:r>
            <a:r>
              <a:rPr lang="en-GB" sz="1200" i="1" dirty="0">
                <a:latin typeface="Calibri"/>
                <a:ea typeface="KBDunkTank" panose="02000603000000000000" pitchFamily="2" charset="0"/>
                <a:cs typeface="Times New Roman"/>
              </a:rPr>
              <a:t>A quick chat at the end of the School day if it is a small issue, or e-mail the school to arrange a meeting for a more serious conversation -          </a:t>
            </a:r>
            <a:r>
              <a:rPr lang="en-GB" sz="1200" dirty="0">
                <a:latin typeface="Calibri"/>
                <a:cs typeface="Times New Roman"/>
                <a:hlinkClick r:id="rId4"/>
              </a:rPr>
              <a:t>admin@royalmile.edin.sch.uk</a:t>
            </a:r>
            <a:r>
              <a:rPr lang="en-GB" sz="1200" dirty="0">
                <a:latin typeface="Calibri"/>
                <a:cs typeface="Times New Roman"/>
              </a:rPr>
              <a:t>.</a:t>
            </a:r>
            <a:r>
              <a:rPr lang="en-GB" sz="1200" dirty="0">
                <a:latin typeface="Calibri"/>
                <a:ea typeface="KBDunkTank" panose="02000603000000000000" pitchFamily="2" charset="0"/>
                <a:cs typeface="Times New Roman"/>
              </a:rPr>
              <a:t>)  </a:t>
            </a:r>
            <a:endParaRPr lang="en-GB" sz="1200" dirty="0">
              <a:latin typeface="Calibri"/>
              <a:ea typeface="KBDunkTank" panose="02000603000000000000" pitchFamily="2" charset="0"/>
              <a:cs typeface="Times New Roman" panose="02020603050405020304" pitchFamily="18" charset="0"/>
            </a:endParaRPr>
          </a:p>
          <a:p>
            <a:r>
              <a:rPr lang="en-GB" sz="1200" dirty="0">
                <a:latin typeface="Calibri"/>
                <a:ea typeface="KBDunkTank" panose="02000603000000000000" pitchFamily="2" charset="0"/>
                <a:cs typeface="Times New Roman"/>
              </a:rPr>
              <a:t>                                 Kind regards, </a:t>
            </a:r>
            <a:endParaRPr lang="en-GB" sz="1200" dirty="0">
              <a:latin typeface="Calibri"/>
              <a:ea typeface="KBDunkTank" panose="02000603000000000000" pitchFamily="2" charset="0"/>
              <a:cs typeface="Times New Roman" panose="02020603050405020304" pitchFamily="18" charset="0"/>
            </a:endParaRPr>
          </a:p>
          <a:p>
            <a:r>
              <a:rPr lang="en-GB" sz="1200" dirty="0">
                <a:latin typeface="Calibri"/>
                <a:ea typeface="KBDunkTank" panose="02000603000000000000" pitchFamily="2" charset="0"/>
                <a:cs typeface="Times New Roman"/>
              </a:rPr>
              <a:t>                                           Mrs Ho     </a:t>
            </a:r>
            <a:endParaRPr lang="en-GB" sz="1200" dirty="0">
              <a:latin typeface="Calibri"/>
              <a:ea typeface="KBDunkTank" panose="02000603000000000000" pitchFamily="2" charset="0"/>
              <a:cs typeface="Times New Roman" panose="02020603050405020304" pitchFamily="18" charset="0"/>
            </a:endParaRPr>
          </a:p>
          <a:p>
            <a:pPr algn="r"/>
            <a:endParaRPr lang="en-GB" sz="1200" dirty="0">
              <a:latin typeface="Calibri"/>
              <a:ea typeface="KBDunkTank" panose="02000603000000000000" pitchFamily="2" charset="0"/>
              <a:cs typeface="Times New Roman"/>
            </a:endParaRPr>
          </a:p>
        </p:txBody>
      </p:sp>
      <p:sp>
        <p:nvSpPr>
          <p:cNvPr id="21" name="Rounded Rectangle 20"/>
          <p:cNvSpPr/>
          <p:nvPr/>
        </p:nvSpPr>
        <p:spPr>
          <a:xfrm>
            <a:off x="168067" y="124936"/>
            <a:ext cx="3164810" cy="42279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Times New Roman" panose="02020603050405020304" pitchFamily="18" charset="0"/>
              <a:cs typeface="Times New Roman" panose="02020603050405020304" pitchFamily="18" charset="0"/>
            </a:endParaRPr>
          </a:p>
        </p:txBody>
      </p:sp>
      <p:grpSp>
        <p:nvGrpSpPr>
          <p:cNvPr id="18" name="Group 17"/>
          <p:cNvGrpSpPr/>
          <p:nvPr/>
        </p:nvGrpSpPr>
        <p:grpSpPr>
          <a:xfrm>
            <a:off x="2867721" y="116017"/>
            <a:ext cx="3834341" cy="6743893"/>
            <a:chOff x="-956672" y="435431"/>
            <a:chExt cx="8187507" cy="3715656"/>
          </a:xfrm>
        </p:grpSpPr>
        <p:sp>
          <p:nvSpPr>
            <p:cNvPr id="43" name="TextBox 42"/>
            <p:cNvSpPr txBox="1"/>
            <p:nvPr/>
          </p:nvSpPr>
          <p:spPr>
            <a:xfrm>
              <a:off x="-956672" y="436030"/>
              <a:ext cx="7174808" cy="349191"/>
            </a:xfrm>
            <a:prstGeom prst="rect">
              <a:avLst/>
            </a:prstGeom>
            <a:noFill/>
          </p:spPr>
          <p:txBody>
            <a:bodyPr wrap="square" lIns="91440" tIns="45720" rIns="91440" bIns="45720" rtlCol="0" anchor="t">
              <a:spAutoFit/>
            </a:bodyPr>
            <a:lstStyle/>
            <a:p>
              <a:pPr algn="ctr"/>
              <a:r>
                <a:rPr lang="en-GB" sz="2400" b="1" u="sng" dirty="0">
                  <a:latin typeface="Calibri"/>
                  <a:ea typeface="KBDunkTank" panose="02000603000000000000" pitchFamily="2" charset="0"/>
                  <a:cs typeface="Times New Roman"/>
                </a:rPr>
                <a:t>P.E. </a:t>
              </a:r>
              <a:endParaRPr lang="en-GB" sz="2400" b="1" u="sng" dirty="0">
                <a:latin typeface="KBDunkTank" panose="02000603000000000000"/>
                <a:ea typeface="KBDunkTank" panose="02000603000000000000" pitchFamily="2" charset="0"/>
                <a:cs typeface="Times New Roman" panose="02020603050405020304" pitchFamily="18" charset="0"/>
              </a:endParaRPr>
            </a:p>
          </p:txBody>
        </p:sp>
        <p:sp>
          <p:nvSpPr>
            <p:cNvPr id="44" name="Rounded Rectangle 43"/>
            <p:cNvSpPr/>
            <p:nvPr/>
          </p:nvSpPr>
          <p:spPr>
            <a:xfrm>
              <a:off x="308683" y="435431"/>
              <a:ext cx="6922152" cy="37156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00">
                <a:latin typeface="Times New Roman" panose="02020603050405020304" pitchFamily="18" charset="0"/>
                <a:cs typeface="Times New Roman" panose="02020603050405020304" pitchFamily="18" charset="0"/>
              </a:endParaRPr>
            </a:p>
          </p:txBody>
        </p:sp>
      </p:grpSp>
      <p:sp>
        <p:nvSpPr>
          <p:cNvPr id="75" name="TextBox 74"/>
          <p:cNvSpPr txBox="1"/>
          <p:nvPr/>
        </p:nvSpPr>
        <p:spPr>
          <a:xfrm>
            <a:off x="3438665" y="7168055"/>
            <a:ext cx="3299500" cy="400110"/>
          </a:xfrm>
          <a:prstGeom prst="rect">
            <a:avLst/>
          </a:prstGeom>
          <a:noFill/>
        </p:spPr>
        <p:txBody>
          <a:bodyPr wrap="square" lIns="91440" tIns="45720" rIns="91440" bIns="45720" rtlCol="0" anchor="t">
            <a:spAutoFit/>
          </a:bodyPr>
          <a:lstStyle/>
          <a:p>
            <a:pPr algn="ctr"/>
            <a:r>
              <a:rPr lang="en-GB" sz="2000" b="1" u="sng" dirty="0">
                <a:latin typeface="Calibri"/>
                <a:ea typeface="KBDunkTank" panose="02000603000000000000" pitchFamily="2" charset="0"/>
                <a:cs typeface="Times New Roman"/>
              </a:rPr>
              <a:t>Questions…?</a:t>
            </a:r>
          </a:p>
        </p:txBody>
      </p:sp>
      <p:sp>
        <p:nvSpPr>
          <p:cNvPr id="76" name="Rounded Rectangle 75"/>
          <p:cNvSpPr/>
          <p:nvPr/>
        </p:nvSpPr>
        <p:spPr>
          <a:xfrm>
            <a:off x="3512058" y="6938127"/>
            <a:ext cx="3226108" cy="23868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Times New Roman" panose="02020603050405020304" pitchFamily="18" charset="0"/>
              <a:cs typeface="Times New Roman" panose="02020603050405020304" pitchFamily="18" charset="0"/>
            </a:endParaRPr>
          </a:p>
        </p:txBody>
      </p:sp>
      <p:sp>
        <p:nvSpPr>
          <p:cNvPr id="29" name="TextBox 28"/>
          <p:cNvSpPr txBox="1"/>
          <p:nvPr/>
        </p:nvSpPr>
        <p:spPr>
          <a:xfrm>
            <a:off x="3553136" y="728408"/>
            <a:ext cx="3130204" cy="7294305"/>
          </a:xfrm>
          <a:prstGeom prst="rect">
            <a:avLst/>
          </a:prstGeom>
          <a:noFill/>
        </p:spPr>
        <p:txBody>
          <a:bodyPr wrap="square" lIns="91440" tIns="45720" rIns="91440" bIns="45720" rtlCol="0" anchor="t">
            <a:spAutoFit/>
          </a:bodyPr>
          <a:lstStyle/>
          <a:p>
            <a:r>
              <a:rPr lang="en-GB" sz="1200" dirty="0">
                <a:latin typeface="Calibri"/>
                <a:cs typeface="Times New Roman"/>
              </a:rPr>
              <a:t>Mr </a:t>
            </a:r>
            <a:r>
              <a:rPr lang="en-GB" sz="1200" dirty="0" err="1">
                <a:latin typeface="Calibri"/>
                <a:cs typeface="Times New Roman"/>
              </a:rPr>
              <a:t>Madine</a:t>
            </a:r>
            <a:r>
              <a:rPr lang="en-GB" sz="1200" dirty="0">
                <a:latin typeface="Calibri"/>
                <a:cs typeface="Times New Roman"/>
              </a:rPr>
              <a:t> takes the class for P.E. lessons on </a:t>
            </a:r>
            <a:r>
              <a:rPr lang="en-GB" sz="1200" b="1" dirty="0">
                <a:latin typeface="Calibri"/>
                <a:cs typeface="Times New Roman"/>
              </a:rPr>
              <a:t>Tuesdays, Wednesdays </a:t>
            </a:r>
            <a:r>
              <a:rPr lang="en-GB" sz="1200" dirty="0">
                <a:latin typeface="Calibri"/>
                <a:cs typeface="Times New Roman"/>
              </a:rPr>
              <a:t>and </a:t>
            </a:r>
            <a:r>
              <a:rPr lang="en-GB" sz="1200" b="1" dirty="0">
                <a:latin typeface="Calibri"/>
                <a:cs typeface="Times New Roman"/>
              </a:rPr>
              <a:t>Thursdays</a:t>
            </a:r>
            <a:r>
              <a:rPr lang="en-GB" sz="1200" dirty="0">
                <a:latin typeface="Calibri"/>
                <a:cs typeface="Times New Roman"/>
              </a:rPr>
              <a:t>.  </a:t>
            </a:r>
          </a:p>
          <a:p>
            <a:r>
              <a:rPr lang="en-GB" sz="1200" dirty="0">
                <a:effectLst/>
                <a:ea typeface="Calibri" panose="020F0502020204030204" pitchFamily="34" charset="0"/>
              </a:rPr>
              <a:t>One or two lessons will be developing sports specific skills, such as rackets and ball control with feet and hands.  These areas will change regularly to give pupils the repetition needed to increase their competence and experience.  The focus during these lessons is the skill.  Rules of specific games will also be included but the idea is that pupils can develop skills so that they can transfer them across a range of sports and activities.</a:t>
            </a:r>
          </a:p>
          <a:p>
            <a:r>
              <a:rPr lang="en-GB" sz="1200" dirty="0">
                <a:effectLst/>
                <a:ea typeface="Calibri" panose="020F0502020204030204" pitchFamily="34" charset="0"/>
              </a:rPr>
              <a:t>The remaining session will focus on gross-motor skills, balance and general fitness / health.  </a:t>
            </a:r>
          </a:p>
          <a:p>
            <a:r>
              <a:rPr lang="en-GB" sz="1200" dirty="0">
                <a:effectLst/>
                <a:ea typeface="Calibri" panose="020F0502020204030204" pitchFamily="34" charset="0"/>
              </a:rPr>
              <a:t>Progress across P.E. is tracked and monitored individually.</a:t>
            </a:r>
          </a:p>
          <a:p>
            <a:r>
              <a:rPr lang="en-GB" sz="1200" dirty="0">
                <a:effectLst/>
                <a:ea typeface="Calibri" panose="020F0502020204030204" pitchFamily="34" charset="0"/>
              </a:rPr>
              <a:t> </a:t>
            </a:r>
          </a:p>
          <a:p>
            <a:r>
              <a:rPr lang="en-GB" sz="1200" dirty="0">
                <a:effectLst/>
                <a:ea typeface="Calibri" panose="020F0502020204030204" pitchFamily="34" charset="0"/>
              </a:rPr>
              <a:t>Each pupil </a:t>
            </a:r>
            <a:r>
              <a:rPr lang="en-GB" sz="1200" b="1" u="sng" dirty="0">
                <a:effectLst/>
                <a:ea typeface="Calibri" panose="020F0502020204030204" pitchFamily="34" charset="0"/>
              </a:rPr>
              <a:t>must</a:t>
            </a:r>
            <a:r>
              <a:rPr lang="en-GB" sz="1200" dirty="0">
                <a:effectLst/>
                <a:ea typeface="Calibri" panose="020F0502020204030204" pitchFamily="34" charset="0"/>
              </a:rPr>
              <a:t> have a P.E. kit.</a:t>
            </a:r>
          </a:p>
          <a:p>
            <a:r>
              <a:rPr lang="en-GB" sz="1200" dirty="0">
                <a:effectLst/>
                <a:ea typeface="Calibri" panose="020F0502020204030204" pitchFamily="34" charset="0"/>
              </a:rPr>
              <a:t>We do not have school branded kit.  </a:t>
            </a:r>
            <a:r>
              <a:rPr lang="en-GB" sz="1200" u="sng" dirty="0">
                <a:effectLst/>
                <a:ea typeface="Calibri" panose="020F0502020204030204" pitchFamily="34" charset="0"/>
              </a:rPr>
              <a:t>Any</a:t>
            </a:r>
            <a:r>
              <a:rPr lang="en-GB" sz="1200" dirty="0">
                <a:effectLst/>
                <a:ea typeface="Calibri" panose="020F0502020204030204" pitchFamily="34" charset="0"/>
              </a:rPr>
              <a:t> change of t-shirt and shorts/tracksuit bottoms/leggings is suitable.  The only requirement is that no football tops are worn.  We would appreciate your support in this.</a:t>
            </a:r>
          </a:p>
          <a:p>
            <a:r>
              <a:rPr lang="en-GB" sz="1200" dirty="0">
                <a:effectLst/>
                <a:ea typeface="Calibri" panose="020F0502020204030204" pitchFamily="34" charset="0"/>
              </a:rPr>
              <a:t> </a:t>
            </a:r>
          </a:p>
          <a:p>
            <a:r>
              <a:rPr lang="en-GB" sz="1200" dirty="0">
                <a:effectLst/>
                <a:ea typeface="Calibri" panose="020F0502020204030204" pitchFamily="34" charset="0"/>
              </a:rPr>
              <a:t>In addition to our normal P.E. routine, we will also be taking time to learn and practise Scottish Country Dancing in preparation for our Scot’s Week.  Dances that classes may learn will be the Canadian Barn Dance and Strip the Willow.</a:t>
            </a: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panose="02020603050405020304" pitchFamily="18" charset="0"/>
              <a:cs typeface="Times New Roman" panose="02020603050405020304" pitchFamily="18" charset="0"/>
            </a:endParaRPr>
          </a:p>
          <a:p>
            <a:endParaRPr lang="en-GB" sz="1200" dirty="0">
              <a:latin typeface="Times New Roman"/>
              <a:cs typeface="Times New Roman"/>
            </a:endParaRPr>
          </a:p>
        </p:txBody>
      </p:sp>
      <p:pic>
        <p:nvPicPr>
          <p:cNvPr id="1026" name="Picture 2" descr="7,499,470 Sports Stock Photos, Pictures &amp;amp; Royalty-Free Images - iStock">
            <a:extLst>
              <a:ext uri="{FF2B5EF4-FFF2-40B4-BE49-F238E27FC236}">
                <a16:creationId xmlns:a16="http://schemas.microsoft.com/office/drawing/2014/main" id="{A67E9663-082A-4510-BD9F-21E8CE7839C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17680" y="200820"/>
            <a:ext cx="1090614" cy="5476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 Power of Why: How Asking the Right Questions Can Change the Future –  Feb 2021 – Pensights | Performance Excellence Network">
            <a:extLst>
              <a:ext uri="{FF2B5EF4-FFF2-40B4-BE49-F238E27FC236}">
                <a16:creationId xmlns:a16="http://schemas.microsoft.com/office/drawing/2014/main" id="{40561BCC-293A-42F4-B929-961E7879768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51305" y="7075024"/>
            <a:ext cx="713978" cy="4733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CAE9E3-A8F0-FBCF-0D1E-A3B41B8AF8EA}"/>
              </a:ext>
            </a:extLst>
          </p:cNvPr>
          <p:cNvSpPr txBox="1"/>
          <p:nvPr/>
        </p:nvSpPr>
        <p:spPr>
          <a:xfrm>
            <a:off x="450300" y="124937"/>
            <a:ext cx="2289991" cy="1107996"/>
          </a:xfrm>
          <a:prstGeom prst="rect">
            <a:avLst/>
          </a:prstGeom>
          <a:noFill/>
        </p:spPr>
        <p:txBody>
          <a:bodyPr wrap="square" rtlCol="0">
            <a:spAutoFit/>
          </a:bodyPr>
          <a:lstStyle/>
          <a:p>
            <a:r>
              <a:rPr lang="en-GB" sz="2400" b="1" u="sng" dirty="0">
                <a:ea typeface="KBDunkTank" panose="02000603000000000000" pitchFamily="2" charset="0"/>
                <a:cs typeface="Arial" panose="020B0604020202020204" pitchFamily="34" charset="0"/>
              </a:rPr>
              <a:t>Health &amp; Wellbeing </a:t>
            </a:r>
          </a:p>
          <a:p>
            <a:endParaRPr lang="en-GB" dirty="0"/>
          </a:p>
        </p:txBody>
      </p:sp>
      <p:sp>
        <p:nvSpPr>
          <p:cNvPr id="5" name="TextBox 4">
            <a:extLst>
              <a:ext uri="{FF2B5EF4-FFF2-40B4-BE49-F238E27FC236}">
                <a16:creationId xmlns:a16="http://schemas.microsoft.com/office/drawing/2014/main" id="{D45639DE-91CD-029B-BA75-AEF8A837F89F}"/>
              </a:ext>
            </a:extLst>
          </p:cNvPr>
          <p:cNvSpPr txBox="1"/>
          <p:nvPr/>
        </p:nvSpPr>
        <p:spPr>
          <a:xfrm>
            <a:off x="298973" y="1044536"/>
            <a:ext cx="2953879" cy="3508653"/>
          </a:xfrm>
          <a:prstGeom prst="rect">
            <a:avLst/>
          </a:prstGeom>
          <a:noFill/>
        </p:spPr>
        <p:txBody>
          <a:bodyPr wrap="square" rtlCol="0">
            <a:spAutoFit/>
          </a:bodyPr>
          <a:lstStyle/>
          <a:p>
            <a:r>
              <a:rPr lang="en-GB" sz="1200" b="1" u="sng" dirty="0">
                <a:latin typeface="Calibri"/>
                <a:cs typeface="Times New Roman"/>
              </a:rPr>
              <a:t>Building Resilience</a:t>
            </a:r>
          </a:p>
          <a:p>
            <a:r>
              <a:rPr lang="en-GB" sz="1200" dirty="0">
                <a:latin typeface="Calibri"/>
                <a:cs typeface="Times New Roman"/>
              </a:rPr>
              <a:t>Throughout the terms, a focus of our Health and Wellbeing will be the Building Resilience program.  The aim of this program is to develop pupils’ ability to cope whenever situations and experiences seem difficult and challenging.</a:t>
            </a:r>
          </a:p>
          <a:p>
            <a:r>
              <a:rPr lang="en-GB" sz="1200" dirty="0">
                <a:latin typeface="Calibri"/>
                <a:cs typeface="Times New Roman"/>
              </a:rPr>
              <a:t>We have already covered “Challenge your mindset”, “ Take a moment” and this session, we will focus on “Talk things over”.  These modules help the children to discuss, listen and come up with ways to deal with certain situations they may find themselves in.  </a:t>
            </a:r>
          </a:p>
          <a:p>
            <a:r>
              <a:rPr lang="en-GB" sz="1200" dirty="0">
                <a:latin typeface="Calibri"/>
                <a:cs typeface="Times New Roman"/>
              </a:rPr>
              <a:t>It has been great to see and hear all the children working together and contribute ideas to help support one another.</a:t>
            </a:r>
            <a:endParaRPr lang="en-GB" sz="1800" dirty="0">
              <a:latin typeface="Calibri"/>
              <a:cs typeface="Times New Roman"/>
            </a:endParaRPr>
          </a:p>
          <a:p>
            <a:endParaRPr lang="en-GB" dirty="0"/>
          </a:p>
        </p:txBody>
      </p:sp>
      <p:sp>
        <p:nvSpPr>
          <p:cNvPr id="11" name="Rectangle: Rounded Corners 10">
            <a:extLst>
              <a:ext uri="{FF2B5EF4-FFF2-40B4-BE49-F238E27FC236}">
                <a16:creationId xmlns:a16="http://schemas.microsoft.com/office/drawing/2014/main" id="{A0C1D0D2-8E5E-4E2F-BF14-E53F82AEDA97}"/>
              </a:ext>
            </a:extLst>
          </p:cNvPr>
          <p:cNvSpPr/>
          <p:nvPr/>
        </p:nvSpPr>
        <p:spPr>
          <a:xfrm>
            <a:off x="128246" y="4696588"/>
            <a:ext cx="3164810" cy="4677557"/>
          </a:xfrm>
          <a:prstGeom prst="round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solidFill>
                <a:srgbClr val="FF0000"/>
              </a:solidFill>
            </a:endParaRPr>
          </a:p>
        </p:txBody>
      </p:sp>
      <p:sp>
        <p:nvSpPr>
          <p:cNvPr id="12" name="TextBox 11">
            <a:extLst>
              <a:ext uri="{FF2B5EF4-FFF2-40B4-BE49-F238E27FC236}">
                <a16:creationId xmlns:a16="http://schemas.microsoft.com/office/drawing/2014/main" id="{84E62944-F52C-CC7B-A827-48ED41626F30}"/>
              </a:ext>
            </a:extLst>
          </p:cNvPr>
          <p:cNvSpPr txBox="1"/>
          <p:nvPr/>
        </p:nvSpPr>
        <p:spPr>
          <a:xfrm>
            <a:off x="536317" y="4696797"/>
            <a:ext cx="2796560" cy="400110"/>
          </a:xfrm>
          <a:prstGeom prst="rect">
            <a:avLst/>
          </a:prstGeom>
          <a:noFill/>
        </p:spPr>
        <p:txBody>
          <a:bodyPr wrap="square" rtlCol="0">
            <a:spAutoFit/>
          </a:bodyPr>
          <a:lstStyle/>
          <a:p>
            <a:r>
              <a:rPr lang="en-GB" sz="2000" b="1" u="sng" dirty="0"/>
              <a:t>Things to remember</a:t>
            </a:r>
          </a:p>
        </p:txBody>
      </p:sp>
      <p:sp>
        <p:nvSpPr>
          <p:cNvPr id="13" name="TextBox 12">
            <a:extLst>
              <a:ext uri="{FF2B5EF4-FFF2-40B4-BE49-F238E27FC236}">
                <a16:creationId xmlns:a16="http://schemas.microsoft.com/office/drawing/2014/main" id="{943846F8-AC41-F0DD-CD6C-C71AD40CD9E5}"/>
              </a:ext>
            </a:extLst>
          </p:cNvPr>
          <p:cNvSpPr txBox="1"/>
          <p:nvPr/>
        </p:nvSpPr>
        <p:spPr>
          <a:xfrm>
            <a:off x="201639" y="5124989"/>
            <a:ext cx="3164810" cy="3970318"/>
          </a:xfrm>
          <a:prstGeom prst="rect">
            <a:avLst/>
          </a:prstGeom>
          <a:noFill/>
        </p:spPr>
        <p:txBody>
          <a:bodyPr wrap="square" rtlCol="0">
            <a:spAutoFit/>
          </a:bodyPr>
          <a:lstStyle/>
          <a:p>
            <a:r>
              <a:rPr lang="en-GB" sz="1200" dirty="0"/>
              <a:t>Mrs B supports us in our learning throughout the week.</a:t>
            </a:r>
          </a:p>
          <a:p>
            <a:r>
              <a:rPr lang="en-GB" sz="1200" dirty="0"/>
              <a:t>Mr Madine will be teaching us ICT skills on Mondays.</a:t>
            </a:r>
          </a:p>
          <a:p>
            <a:r>
              <a:rPr lang="en-GB" sz="1200" dirty="0"/>
              <a:t>Mrs Speedie will be in our class on Tuesdays for short periods to support our class learning, as well as teaching Spanish lessons.</a:t>
            </a:r>
          </a:p>
          <a:p>
            <a:endParaRPr lang="en-GB" sz="1200" dirty="0"/>
          </a:p>
          <a:p>
            <a:r>
              <a:rPr lang="en-GB" sz="1200" dirty="0"/>
              <a:t>Home learning folders are given out on </a:t>
            </a:r>
            <a:r>
              <a:rPr lang="en-GB" sz="1200" b="1" i="1" dirty="0"/>
              <a:t>Thursdays</a:t>
            </a:r>
            <a:r>
              <a:rPr lang="en-GB" sz="1200" dirty="0"/>
              <a:t> and returned by the following </a:t>
            </a:r>
            <a:r>
              <a:rPr lang="en-GB" sz="1200" b="1" i="1" dirty="0"/>
              <a:t>Wednesday</a:t>
            </a:r>
            <a:r>
              <a:rPr lang="en-GB" sz="1200" dirty="0"/>
              <a:t>.  Please do take the time to help and encourage your child to complete the tasks.  What we do ask is that the reading is completed and some of the Maths activities.  Thank you for your cooperation.</a:t>
            </a:r>
          </a:p>
          <a:p>
            <a:endParaRPr lang="en-GB" sz="1200" dirty="0"/>
          </a:p>
          <a:p>
            <a:r>
              <a:rPr lang="en-GB" sz="1200" dirty="0"/>
              <a:t>If your child has any extra curricular/out with school achievements, please do share this news with us.  We would love to celebrate with them and they should be very proud of their successes!</a:t>
            </a:r>
          </a:p>
        </p:txBody>
      </p:sp>
    </p:spTree>
    <p:extLst>
      <p:ext uri="{BB962C8B-B14F-4D97-AF65-F5344CB8AC3E}">
        <p14:creationId xmlns:p14="http://schemas.microsoft.com/office/powerpoint/2010/main" val="1147166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A021B004496C43987061FCD88D0C96" ma:contentTypeVersion="7" ma:contentTypeDescription="Create a new document." ma:contentTypeScope="" ma:versionID="01709cca508e441132c94b87a50ed973">
  <xsd:schema xmlns:xsd="http://www.w3.org/2001/XMLSchema" xmlns:xs="http://www.w3.org/2001/XMLSchema" xmlns:p="http://schemas.microsoft.com/office/2006/metadata/properties" xmlns:ns3="6708c790-fc45-4445-97c5-447a83423df9" xmlns:ns4="48353fed-7de3-4278-a40b-145b35ab1e8e" targetNamespace="http://schemas.microsoft.com/office/2006/metadata/properties" ma:root="true" ma:fieldsID="f4356b61e274c228bbbc9a025576474b" ns3:_="" ns4:_="">
    <xsd:import namespace="6708c790-fc45-4445-97c5-447a83423df9"/>
    <xsd:import namespace="48353fed-7de3-4278-a40b-145b35ab1e8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08c790-fc45-4445-97c5-447a83423d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8353fed-7de3-4278-a40b-145b35ab1e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695395-E51C-4C29-85AF-164D1F60F9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08c790-fc45-4445-97c5-447a83423df9"/>
    <ds:schemaRef ds:uri="48353fed-7de3-4278-a40b-145b35ab1e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A14EBB-3A70-4999-93E5-DAE4A46EAD36}">
  <ds:schemaRefs>
    <ds:schemaRef ds:uri="http://schemas.microsoft.com/office/infopath/2007/PartnerControls"/>
    <ds:schemaRef ds:uri="http://purl.org/dc/terms/"/>
    <ds:schemaRef ds:uri="http://schemas.microsoft.com/office/2006/documentManagement/types"/>
    <ds:schemaRef ds:uri="http://purl.org/dc/dcmitype/"/>
    <ds:schemaRef ds:uri="http://purl.org/dc/elements/1.1/"/>
    <ds:schemaRef ds:uri="http://schemas.microsoft.com/office/2006/metadata/properties"/>
    <ds:schemaRef ds:uri="http://schemas.openxmlformats.org/package/2006/metadata/core-properties"/>
    <ds:schemaRef ds:uri="48353fed-7de3-4278-a40b-145b35ab1e8e"/>
    <ds:schemaRef ds:uri="6708c790-fc45-4445-97c5-447a83423df9"/>
    <ds:schemaRef ds:uri="http://www.w3.org/XML/1998/namespace"/>
  </ds:schemaRefs>
</ds:datastoreItem>
</file>

<file path=customXml/itemProps3.xml><?xml version="1.0" encoding="utf-8"?>
<ds:datastoreItem xmlns:ds="http://schemas.openxmlformats.org/officeDocument/2006/customXml" ds:itemID="{AF16604D-C258-4BA7-B7C6-AC7E27EEF6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2669</TotalTime>
  <Words>1142</Words>
  <Application>Microsoft Office PowerPoint</Application>
  <PresentationFormat>A4 Paper (210x297 mm)</PresentationFormat>
  <Paragraphs>55</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KBDunkTank</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McNeill;Val Henry</dc:creator>
  <cp:lastModifiedBy>Elaine Ho</cp:lastModifiedBy>
  <cp:revision>500</cp:revision>
  <cp:lastPrinted>2019-09-06T12:45:09Z</cp:lastPrinted>
  <dcterms:created xsi:type="dcterms:W3CDTF">2017-07-09T15:46:33Z</dcterms:created>
  <dcterms:modified xsi:type="dcterms:W3CDTF">2023-01-24T15:48:55Z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0x01010067A021B004496C43987061FCD88D0C96</vt:lpwstr>
  </property>
</Properties>
</file>