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sldIdLst>
    <p:sldId id="256" r:id="rId2"/>
    <p:sldId id="261" r:id="rId3"/>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ACD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12" autoAdjust="0"/>
    <p:restoredTop sz="94660"/>
  </p:normalViewPr>
  <p:slideViewPr>
    <p:cSldViewPr snapToGrid="0">
      <p:cViewPr>
        <p:scale>
          <a:sx n="106" d="100"/>
          <a:sy n="106" d="100"/>
        </p:scale>
        <p:origin x="864" y="-359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862" cy="497333"/>
          </a:xfrm>
          <a:prstGeom prst="rect">
            <a:avLst/>
          </a:prstGeom>
        </p:spPr>
        <p:txBody>
          <a:bodyPr vert="horz" lIns="87215" tIns="43608" rIns="87215" bIns="43608" rtlCol="0"/>
          <a:lstStyle>
            <a:lvl1pPr algn="l">
              <a:defRPr sz="1100"/>
            </a:lvl1pPr>
          </a:lstStyle>
          <a:p>
            <a:endParaRPr lang="en-GB"/>
          </a:p>
        </p:txBody>
      </p:sp>
      <p:sp>
        <p:nvSpPr>
          <p:cNvPr id="3" name="Date Placeholder 2"/>
          <p:cNvSpPr>
            <a:spLocks noGrp="1"/>
          </p:cNvSpPr>
          <p:nvPr>
            <p:ph type="dt" idx="1"/>
          </p:nvPr>
        </p:nvSpPr>
        <p:spPr>
          <a:xfrm>
            <a:off x="3850294" y="1"/>
            <a:ext cx="2945862" cy="497333"/>
          </a:xfrm>
          <a:prstGeom prst="rect">
            <a:avLst/>
          </a:prstGeom>
        </p:spPr>
        <p:txBody>
          <a:bodyPr vert="horz" lIns="87215" tIns="43608" rIns="87215" bIns="43608" rtlCol="0"/>
          <a:lstStyle>
            <a:lvl1pPr algn="r">
              <a:defRPr sz="1100"/>
            </a:lvl1pPr>
          </a:lstStyle>
          <a:p>
            <a:fld id="{EFB41DFF-A61D-4F1C-BEE1-7D315297ECA2}" type="datetimeFigureOut">
              <a:rPr lang="en-GB" smtClean="0"/>
              <a:pPr/>
              <a:t>26/01/2023</a:t>
            </a:fld>
            <a:endParaRPr lang="en-GB"/>
          </a:p>
        </p:txBody>
      </p:sp>
      <p:sp>
        <p:nvSpPr>
          <p:cNvPr id="4" name="Slide Image Placeholder 3"/>
          <p:cNvSpPr>
            <a:spLocks noGrp="1" noRot="1" noChangeAspect="1"/>
          </p:cNvSpPr>
          <p:nvPr>
            <p:ph type="sldImg" idx="2"/>
          </p:nvPr>
        </p:nvSpPr>
        <p:spPr>
          <a:xfrm>
            <a:off x="2238375" y="1239838"/>
            <a:ext cx="2320925" cy="3352800"/>
          </a:xfrm>
          <a:prstGeom prst="rect">
            <a:avLst/>
          </a:prstGeom>
          <a:noFill/>
          <a:ln w="12700">
            <a:solidFill>
              <a:prstClr val="black"/>
            </a:solidFill>
          </a:ln>
        </p:spPr>
        <p:txBody>
          <a:bodyPr vert="horz" lIns="87215" tIns="43608" rIns="87215" bIns="43608" rtlCol="0" anchor="ctr"/>
          <a:lstStyle/>
          <a:p>
            <a:endParaRPr lang="en-GB"/>
          </a:p>
        </p:txBody>
      </p:sp>
      <p:sp>
        <p:nvSpPr>
          <p:cNvPr id="5" name="Notes Placeholder 4"/>
          <p:cNvSpPr>
            <a:spLocks noGrp="1"/>
          </p:cNvSpPr>
          <p:nvPr>
            <p:ph type="body" sz="quarter" idx="3"/>
          </p:nvPr>
        </p:nvSpPr>
        <p:spPr>
          <a:xfrm>
            <a:off x="679464" y="4777783"/>
            <a:ext cx="5438748" cy="3907834"/>
          </a:xfrm>
          <a:prstGeom prst="rect">
            <a:avLst/>
          </a:prstGeom>
        </p:spPr>
        <p:txBody>
          <a:bodyPr vert="horz" lIns="87215" tIns="43608" rIns="87215" bIns="436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9306"/>
            <a:ext cx="2945862" cy="497333"/>
          </a:xfrm>
          <a:prstGeom prst="rect">
            <a:avLst/>
          </a:prstGeom>
        </p:spPr>
        <p:txBody>
          <a:bodyPr vert="horz" lIns="87215" tIns="43608" rIns="87215" bIns="43608" rtlCol="0" anchor="b"/>
          <a:lstStyle>
            <a:lvl1pPr algn="l">
              <a:defRPr sz="1100"/>
            </a:lvl1pPr>
          </a:lstStyle>
          <a:p>
            <a:endParaRPr lang="en-GB"/>
          </a:p>
        </p:txBody>
      </p:sp>
      <p:sp>
        <p:nvSpPr>
          <p:cNvPr id="7" name="Slide Number Placeholder 6"/>
          <p:cNvSpPr>
            <a:spLocks noGrp="1"/>
          </p:cNvSpPr>
          <p:nvPr>
            <p:ph type="sldNum" sz="quarter" idx="5"/>
          </p:nvPr>
        </p:nvSpPr>
        <p:spPr>
          <a:xfrm>
            <a:off x="3850294" y="9429306"/>
            <a:ext cx="2945862" cy="497333"/>
          </a:xfrm>
          <a:prstGeom prst="rect">
            <a:avLst/>
          </a:prstGeom>
        </p:spPr>
        <p:txBody>
          <a:bodyPr vert="horz" lIns="87215" tIns="43608" rIns="87215" bIns="43608" rtlCol="0" anchor="b"/>
          <a:lstStyle>
            <a:lvl1pPr algn="r">
              <a:defRPr sz="1100"/>
            </a:lvl1pPr>
          </a:lstStyle>
          <a:p>
            <a:fld id="{01E512D0-BFF3-4126-A17F-2CFD7B696441}" type="slidenum">
              <a:rPr lang="en-GB" smtClean="0"/>
              <a:pPr/>
              <a:t>‹#›</a:t>
            </a:fld>
            <a:endParaRPr lang="en-GB"/>
          </a:p>
        </p:txBody>
      </p:sp>
    </p:spTree>
    <p:extLst>
      <p:ext uri="{BB962C8B-B14F-4D97-AF65-F5344CB8AC3E}">
        <p14:creationId xmlns:p14="http://schemas.microsoft.com/office/powerpoint/2010/main" val="124005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E512D0-BFF3-4126-A17F-2CFD7B696441}" type="slidenum">
              <a:rPr lang="en-GB" smtClean="0"/>
              <a:pPr/>
              <a:t>2</a:t>
            </a:fld>
            <a:endParaRPr lang="en-GB"/>
          </a:p>
        </p:txBody>
      </p:sp>
    </p:spTree>
    <p:extLst>
      <p:ext uri="{BB962C8B-B14F-4D97-AF65-F5344CB8AC3E}">
        <p14:creationId xmlns:p14="http://schemas.microsoft.com/office/powerpoint/2010/main" val="3664779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7452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496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203064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43124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619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606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57057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5758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372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579284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26/01/2023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79975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39924E-CDC0-4DE2-AFA2-1FEE1A990F45}" type="datetimeFigureOut">
              <a:rPr lang="en-GB" smtClean="0"/>
              <a:pPr/>
              <a:t>26/01/2023</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6B28D2E-137C-48A1-8FAD-9BA27DC2D801}" type="slidenum">
              <a:rPr lang="en-GB" smtClean="0"/>
              <a:pPr/>
              <a:t>‹#›</a:t>
            </a:fld>
            <a:endParaRPr lang="en-GB"/>
          </a:p>
        </p:txBody>
      </p:sp>
    </p:spTree>
    <p:extLst>
      <p:ext uri="{BB962C8B-B14F-4D97-AF65-F5344CB8AC3E}">
        <p14:creationId xmlns:p14="http://schemas.microsoft.com/office/powerpoint/2010/main" val="1126742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hyperlink" Target="https://rshp.scot/second-level/" TargetMode="Externa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hyperlink" Target="https://royalmileprimary.com/category/primary-6-blo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200254" y="96822"/>
            <a:ext cx="6563657" cy="936000"/>
          </a:xfrm>
          <a:prstGeom prst="roundRect">
            <a:avLst/>
          </a:prstGeom>
          <a:solidFill>
            <a:srgbClr val="FF000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32" name="TextBox 31"/>
          <p:cNvSpPr txBox="1"/>
          <p:nvPr/>
        </p:nvSpPr>
        <p:spPr>
          <a:xfrm>
            <a:off x="106168" y="3280"/>
            <a:ext cx="6751832" cy="646331"/>
          </a:xfrm>
          <a:prstGeom prst="rect">
            <a:avLst/>
          </a:prstGeom>
          <a:noFill/>
        </p:spPr>
        <p:txBody>
          <a:bodyPr wrap="square" rtlCol="0">
            <a:spAutoFit/>
          </a:bodyPr>
          <a:lstStyle/>
          <a:p>
            <a:pPr algn="ctr"/>
            <a:r>
              <a:rPr lang="en-GB" sz="3600" dirty="0">
                <a:latin typeface="Twinkl" panose="02000000000000000000" pitchFamily="2" charset="0"/>
                <a:ea typeface="KBDunkTank" panose="02000603000000000000" pitchFamily="2" charset="0"/>
              </a:rPr>
              <a:t>Welcome to Term 2 in Primary 6!</a:t>
            </a:r>
          </a:p>
        </p:txBody>
      </p:sp>
      <p:sp>
        <p:nvSpPr>
          <p:cNvPr id="17" name="Rectangle 16"/>
          <p:cNvSpPr/>
          <p:nvPr/>
        </p:nvSpPr>
        <p:spPr>
          <a:xfrm>
            <a:off x="294342" y="673987"/>
            <a:ext cx="6375483" cy="369332"/>
          </a:xfrm>
          <a:prstGeom prst="rect">
            <a:avLst/>
          </a:prstGeom>
        </p:spPr>
        <p:txBody>
          <a:bodyPr wrap="square">
            <a:spAutoFit/>
          </a:bodyPr>
          <a:lstStyle/>
          <a:p>
            <a:pPr algn="ctr"/>
            <a:r>
              <a:rPr lang="en-GB" dirty="0">
                <a:latin typeface="Twinkl" panose="02000000000000000000" pitchFamily="2" charset="0"/>
                <a:ea typeface="KBDunkTank" panose="02000603000000000000" pitchFamily="2" charset="0"/>
              </a:rPr>
              <a:t>In the second term we will be learning…</a:t>
            </a:r>
          </a:p>
        </p:txBody>
      </p:sp>
      <p:grpSp>
        <p:nvGrpSpPr>
          <p:cNvPr id="60" name="Group 59"/>
          <p:cNvGrpSpPr/>
          <p:nvPr/>
        </p:nvGrpSpPr>
        <p:grpSpPr>
          <a:xfrm>
            <a:off x="3425757" y="5857059"/>
            <a:ext cx="3259771" cy="3659058"/>
            <a:chOff x="269269" y="101403"/>
            <a:chExt cx="4336466" cy="7039347"/>
          </a:xfrm>
        </p:grpSpPr>
        <p:sp>
          <p:nvSpPr>
            <p:cNvPr id="61" name="TextBox 60"/>
            <p:cNvSpPr txBox="1"/>
            <p:nvPr/>
          </p:nvSpPr>
          <p:spPr>
            <a:xfrm>
              <a:off x="269269" y="101403"/>
              <a:ext cx="4263417" cy="1598684"/>
            </a:xfrm>
            <a:prstGeom prst="rect">
              <a:avLst/>
            </a:prstGeom>
            <a:noFill/>
            <a:ln>
              <a:solidFill>
                <a:schemeClr val="bg1"/>
              </a:solidFill>
            </a:ln>
          </p:spPr>
          <p:txBody>
            <a:bodyPr wrap="square" rtlCol="0">
              <a:spAutoFit/>
            </a:bodyPr>
            <a:lstStyle/>
            <a:p>
              <a:pPr algn="ctr"/>
              <a:r>
                <a:rPr lang="en-GB" sz="2400" b="1" u="sng" dirty="0">
                  <a:solidFill>
                    <a:schemeClr val="accent2"/>
                  </a:solidFill>
                  <a:latin typeface="Twinkl" panose="02000000000000000000" pitchFamily="2" charset="0"/>
                  <a:ea typeface="KBDunkTank" panose="02000603000000000000" pitchFamily="2" charset="0"/>
                </a:rPr>
                <a:t>Islam</a:t>
              </a:r>
            </a:p>
            <a:p>
              <a:pPr algn="ctr"/>
              <a:r>
                <a:rPr lang="en-GB" sz="2400" u="sng" dirty="0">
                  <a:latin typeface="KBDunkTank" panose="02000603000000000000" pitchFamily="2" charset="0"/>
                  <a:ea typeface="KBDunkTank" panose="02000603000000000000" pitchFamily="2" charset="0"/>
                </a:rPr>
                <a:t> </a:t>
              </a:r>
            </a:p>
          </p:txBody>
        </p:sp>
        <p:sp>
          <p:nvSpPr>
            <p:cNvPr id="63" name="Rounded Rectangle 62"/>
            <p:cNvSpPr/>
            <p:nvPr/>
          </p:nvSpPr>
          <p:spPr>
            <a:xfrm>
              <a:off x="298450" y="116552"/>
              <a:ext cx="4307285" cy="70241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grpSp>
      <p:sp>
        <p:nvSpPr>
          <p:cNvPr id="108" name="TextBox 107"/>
          <p:cNvSpPr txBox="1"/>
          <p:nvPr/>
        </p:nvSpPr>
        <p:spPr>
          <a:xfrm>
            <a:off x="925153" y="1094121"/>
            <a:ext cx="1640540" cy="461665"/>
          </a:xfrm>
          <a:prstGeom prst="rect">
            <a:avLst/>
          </a:prstGeom>
          <a:noFill/>
        </p:spPr>
        <p:txBody>
          <a:bodyPr wrap="square" rtlCol="0">
            <a:spAutoFit/>
          </a:bodyPr>
          <a:lstStyle/>
          <a:p>
            <a:pPr algn="ctr"/>
            <a:r>
              <a:rPr lang="en-GB" sz="2400" b="1" u="sng" dirty="0">
                <a:solidFill>
                  <a:srgbClr val="0070C0"/>
                </a:solidFill>
                <a:latin typeface="Twinkl" panose="02000000000000000000" pitchFamily="2" charset="0"/>
                <a:ea typeface="KBDunkTank" panose="02000603000000000000" pitchFamily="2" charset="0"/>
              </a:rPr>
              <a:t>Literacy </a:t>
            </a:r>
          </a:p>
        </p:txBody>
      </p:sp>
      <p:sp>
        <p:nvSpPr>
          <p:cNvPr id="109" name="Rounded Rectangle 108"/>
          <p:cNvSpPr/>
          <p:nvPr/>
        </p:nvSpPr>
        <p:spPr>
          <a:xfrm>
            <a:off x="106168" y="1138392"/>
            <a:ext cx="3240000" cy="42318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121" name="TextBox 120"/>
          <p:cNvSpPr txBox="1"/>
          <p:nvPr/>
        </p:nvSpPr>
        <p:spPr>
          <a:xfrm>
            <a:off x="246743" y="5608941"/>
            <a:ext cx="3018971" cy="830997"/>
          </a:xfrm>
          <a:prstGeom prst="rect">
            <a:avLst/>
          </a:prstGeom>
          <a:noFill/>
        </p:spPr>
        <p:txBody>
          <a:bodyPr wrap="square" rtlCol="0">
            <a:spAutoFit/>
          </a:bodyPr>
          <a:lstStyle/>
          <a:p>
            <a:pPr algn="ctr"/>
            <a:r>
              <a:rPr lang="en-GB" sz="2400" b="1" u="sng" dirty="0">
                <a:solidFill>
                  <a:srgbClr val="00B050"/>
                </a:solidFill>
                <a:latin typeface="Twinkl" panose="02000000000000000000" pitchFamily="2" charset="0"/>
                <a:ea typeface="KBDunkTank" panose="02000603000000000000" pitchFamily="2" charset="0"/>
              </a:rPr>
              <a:t>Health &amp; Wellbeing</a:t>
            </a:r>
          </a:p>
          <a:p>
            <a:pPr algn="ctr"/>
            <a:r>
              <a:rPr lang="en-GB" sz="2400" u="sng" dirty="0">
                <a:latin typeface="KBDunkTank" panose="02000603000000000000" pitchFamily="2" charset="0"/>
                <a:ea typeface="KBDunkTank" panose="02000603000000000000" pitchFamily="2" charset="0"/>
              </a:rPr>
              <a:t> </a:t>
            </a:r>
          </a:p>
        </p:txBody>
      </p:sp>
      <p:sp>
        <p:nvSpPr>
          <p:cNvPr id="122" name="Rounded Rectangle 121"/>
          <p:cNvSpPr/>
          <p:nvPr/>
        </p:nvSpPr>
        <p:spPr>
          <a:xfrm>
            <a:off x="106454" y="5602515"/>
            <a:ext cx="3240000" cy="390434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56" name="TextBox 55"/>
          <p:cNvSpPr txBox="1"/>
          <p:nvPr/>
        </p:nvSpPr>
        <p:spPr>
          <a:xfrm>
            <a:off x="200254" y="6044570"/>
            <a:ext cx="3169214" cy="2862322"/>
          </a:xfrm>
          <a:prstGeom prst="rect">
            <a:avLst/>
          </a:prstGeom>
          <a:noFill/>
        </p:spPr>
        <p:txBody>
          <a:bodyPr wrap="square" rtlCol="0">
            <a:spAutoFit/>
          </a:bodyPr>
          <a:lstStyle/>
          <a:p>
            <a:pPr algn="just"/>
            <a:r>
              <a:rPr lang="en-GB" sz="1200" dirty="0">
                <a:latin typeface="Twinkl" panose="02000000000000000000"/>
              </a:rPr>
              <a:t>This term we are going to engage with the </a:t>
            </a:r>
            <a:r>
              <a:rPr lang="en-GB" sz="1200" dirty="0">
                <a:latin typeface="Twinkl" panose="02000000000000000000"/>
                <a:hlinkClick r:id="rId2"/>
              </a:rPr>
              <a:t>RSHP</a:t>
            </a:r>
            <a:r>
              <a:rPr lang="en-GB" sz="1200" dirty="0">
                <a:latin typeface="Twinkl" panose="02000000000000000000"/>
              </a:rPr>
              <a:t> </a:t>
            </a:r>
            <a:r>
              <a:rPr lang="en-GB" sz="1200" b="1" dirty="0">
                <a:latin typeface="Twinkl" panose="02000000000000000000"/>
              </a:rPr>
              <a:t>(</a:t>
            </a:r>
            <a:r>
              <a:rPr lang="en-GB" sz="1200" dirty="0">
                <a:latin typeface="Twinkl" panose="02000000000000000000"/>
              </a:rPr>
              <a:t>Relationships, sexual health and parenthood) resources and focus on learning how positive relationships enhance emotional wellbeing and know who or where to go to for support if needed.</a:t>
            </a:r>
          </a:p>
          <a:p>
            <a:pPr algn="just"/>
            <a:r>
              <a:rPr lang="en-GB" sz="1200" dirty="0">
                <a:latin typeface="Twinkl" panose="02000000000000000000"/>
              </a:rPr>
              <a:t>Furthermore we are going to discuss how bodies change with puberty and the impact on feelings and behaviour as well as the importance of personal hygiene.</a:t>
            </a:r>
          </a:p>
          <a:p>
            <a:pPr algn="just"/>
            <a:r>
              <a:rPr lang="en-GB" sz="1200" dirty="0">
                <a:latin typeface="Twinkl" panose="02000000000000000000"/>
              </a:rPr>
              <a:t>Next we will explore what makes us unique and the idea of diversity by considering stereotypes and </a:t>
            </a:r>
          </a:p>
          <a:p>
            <a:pPr algn="just"/>
            <a:r>
              <a:rPr lang="en-GB" sz="1200" dirty="0">
                <a:latin typeface="Twinkl" panose="02000000000000000000"/>
              </a:rPr>
              <a:t>gender-biased </a:t>
            </a:r>
          </a:p>
          <a:p>
            <a:pPr algn="just"/>
            <a:r>
              <a:rPr lang="en-GB" sz="1200" dirty="0">
                <a:latin typeface="Twinkl" panose="02000000000000000000"/>
              </a:rPr>
              <a:t>expectations</a:t>
            </a:r>
            <a:r>
              <a:rPr lang="en-GB" sz="1200" dirty="0"/>
              <a:t>. </a:t>
            </a:r>
            <a:endParaRPr lang="en-GB" sz="1200" dirty="0">
              <a:latin typeface="Twinkl" panose="02000000000000000000" pitchFamily="2" charset="0"/>
            </a:endParaRPr>
          </a:p>
        </p:txBody>
      </p:sp>
      <p:sp>
        <p:nvSpPr>
          <p:cNvPr id="64" name="Rectangle 63"/>
          <p:cNvSpPr/>
          <p:nvPr/>
        </p:nvSpPr>
        <p:spPr>
          <a:xfrm>
            <a:off x="3488700" y="6339120"/>
            <a:ext cx="3119250" cy="2877711"/>
          </a:xfrm>
          <a:prstGeom prst="rect">
            <a:avLst/>
          </a:prstGeom>
        </p:spPr>
        <p:txBody>
          <a:bodyPr wrap="square">
            <a:spAutoFit/>
          </a:bodyPr>
          <a:lstStyle/>
          <a:p>
            <a:pPr algn="just"/>
            <a:r>
              <a:rPr lang="en-GB" sz="1200" dirty="0">
                <a:latin typeface="Twinkl" panose="02000000000000000000" pitchFamily="2" charset="0"/>
              </a:rPr>
              <a:t>Primary 6 are very keen to find out more about ISLAM. We are going to explore what Muslims believe in by focusing in the 5 pillars of Islam, their holy book and place of worship.</a:t>
            </a:r>
          </a:p>
          <a:p>
            <a:pPr algn="just"/>
            <a:r>
              <a:rPr lang="en-GB" sz="1200" dirty="0">
                <a:latin typeface="Twinkl" panose="02000000000000000000" pitchFamily="2" charset="0"/>
              </a:rPr>
              <a:t>Primary 6 will visit the central mosque on Thursday, 9</a:t>
            </a:r>
            <a:r>
              <a:rPr lang="en-GB" sz="1200" baseline="30000" dirty="0">
                <a:latin typeface="Twinkl" panose="02000000000000000000" pitchFamily="2" charset="0"/>
              </a:rPr>
              <a:t>th</a:t>
            </a:r>
            <a:r>
              <a:rPr lang="en-GB" sz="1200" dirty="0">
                <a:latin typeface="Twinkl" panose="02000000000000000000" pitchFamily="2" charset="0"/>
              </a:rPr>
              <a:t> February.</a:t>
            </a:r>
          </a:p>
          <a:p>
            <a:pPr algn="just"/>
            <a:r>
              <a:rPr lang="en-GB" sz="1200" dirty="0">
                <a:latin typeface="Twinkl" panose="02000000000000000000" pitchFamily="2" charset="0"/>
              </a:rPr>
              <a:t>We will learn all about the Islamic creation story,  Ramadan, Eid ul-</a:t>
            </a:r>
            <a:r>
              <a:rPr lang="en-GB" sz="1200" dirty="0" err="1">
                <a:latin typeface="Twinkl" panose="02000000000000000000" pitchFamily="2" charset="0"/>
              </a:rPr>
              <a:t>Fitr</a:t>
            </a:r>
            <a:r>
              <a:rPr lang="en-GB" sz="1200" dirty="0">
                <a:latin typeface="Twinkl" panose="02000000000000000000" pitchFamily="2" charset="0"/>
              </a:rPr>
              <a:t> and </a:t>
            </a:r>
            <a:r>
              <a:rPr lang="en-GB" sz="1200" dirty="0" err="1">
                <a:latin typeface="Twinkl" panose="02000000000000000000" pitchFamily="2" charset="0"/>
              </a:rPr>
              <a:t>Eis</a:t>
            </a:r>
            <a:r>
              <a:rPr lang="en-GB" sz="1200" dirty="0">
                <a:latin typeface="Twinkl" panose="02000000000000000000" pitchFamily="2" charset="0"/>
              </a:rPr>
              <a:t> ul-</a:t>
            </a:r>
            <a:r>
              <a:rPr lang="en-GB" sz="1200" dirty="0" err="1">
                <a:latin typeface="Twinkl" panose="02000000000000000000" pitchFamily="2" charset="0"/>
              </a:rPr>
              <a:t>Adha</a:t>
            </a:r>
            <a:r>
              <a:rPr lang="en-GB" sz="1200" dirty="0">
                <a:latin typeface="Twinkl" panose="02000000000000000000" pitchFamily="2" charset="0"/>
              </a:rPr>
              <a:t>. </a:t>
            </a:r>
          </a:p>
          <a:p>
            <a:pPr algn="just"/>
            <a:r>
              <a:rPr lang="en-GB" sz="1200" dirty="0">
                <a:latin typeface="Twinkl" panose="02000000000000000000" pitchFamily="2" charset="0"/>
              </a:rPr>
              <a:t>Primary 6 are excited to find out more about Hajj and </a:t>
            </a:r>
            <a:r>
              <a:rPr lang="en-GB" sz="1200" dirty="0" err="1">
                <a:latin typeface="Twinkl" panose="02000000000000000000" pitchFamily="2" charset="0"/>
              </a:rPr>
              <a:t>Ka’bah</a:t>
            </a:r>
            <a:r>
              <a:rPr lang="en-GB" sz="1200" dirty="0">
                <a:latin typeface="Twinkl" panose="02000000000000000000" pitchFamily="2" charset="0"/>
              </a:rPr>
              <a:t>.</a:t>
            </a:r>
          </a:p>
          <a:p>
            <a:pPr algn="just"/>
            <a:r>
              <a:rPr lang="en-GB" sz="1200" b="1" dirty="0">
                <a:latin typeface="Twinkl" panose="02000000000000000000" pitchFamily="2" charset="0"/>
              </a:rPr>
              <a:t> We would love learners and their families  to contribute by                                      sharing their faith                                 	           with our class!</a:t>
            </a:r>
            <a:endParaRPr lang="en-GB" sz="1200" b="1" dirty="0">
              <a:solidFill>
                <a:schemeClr val="accent2"/>
              </a:solidFill>
              <a:latin typeface="Twinkl" panose="02000000000000000000" pitchFamily="2" charset="0"/>
            </a:endParaRPr>
          </a:p>
          <a:p>
            <a:endParaRPr lang="en-GB" sz="1300" dirty="0">
              <a:latin typeface="Sassoon Primary Infant" pitchFamily="2" charset="0"/>
            </a:endParaRPr>
          </a:p>
        </p:txBody>
      </p:sp>
      <p:grpSp>
        <p:nvGrpSpPr>
          <p:cNvPr id="31" name="Group 30">
            <a:extLst>
              <a:ext uri="{FF2B5EF4-FFF2-40B4-BE49-F238E27FC236}">
                <a16:creationId xmlns:a16="http://schemas.microsoft.com/office/drawing/2014/main" id="{1E1F5416-9E3F-4ABE-B60B-5CCA6B32CB2A}"/>
              </a:ext>
            </a:extLst>
          </p:cNvPr>
          <p:cNvGrpSpPr/>
          <p:nvPr/>
        </p:nvGrpSpPr>
        <p:grpSpPr>
          <a:xfrm>
            <a:off x="3425757" y="1156631"/>
            <a:ext cx="3240000" cy="4576142"/>
            <a:chOff x="0" y="-91058"/>
            <a:chExt cx="6343997" cy="4790058"/>
          </a:xfrm>
        </p:grpSpPr>
        <p:sp>
          <p:nvSpPr>
            <p:cNvPr id="33" name="TextBox 32">
              <a:extLst>
                <a:ext uri="{FF2B5EF4-FFF2-40B4-BE49-F238E27FC236}">
                  <a16:creationId xmlns:a16="http://schemas.microsoft.com/office/drawing/2014/main" id="{191EC895-85BD-43A3-A329-673FCBB4E412}"/>
                </a:ext>
              </a:extLst>
            </p:cNvPr>
            <p:cNvSpPr txBox="1"/>
            <p:nvPr/>
          </p:nvSpPr>
          <p:spPr>
            <a:xfrm>
              <a:off x="235450" y="-88109"/>
              <a:ext cx="5934001" cy="483246"/>
            </a:xfrm>
            <a:prstGeom prst="rect">
              <a:avLst/>
            </a:prstGeom>
            <a:noFill/>
          </p:spPr>
          <p:txBody>
            <a:bodyPr wrap="square" rtlCol="0">
              <a:spAutoFit/>
            </a:bodyPr>
            <a:lstStyle/>
            <a:p>
              <a:pPr algn="ctr"/>
              <a:r>
                <a:rPr lang="en-GB" sz="2400" b="1" u="sng" dirty="0">
                  <a:solidFill>
                    <a:srgbClr val="7030A0"/>
                  </a:solidFill>
                  <a:latin typeface="Twinkl" panose="02000000000000000000" pitchFamily="2" charset="0"/>
                  <a:ea typeface="KBDunkTank" panose="02000603000000000000" pitchFamily="2" charset="0"/>
                </a:rPr>
                <a:t>Numeracy &amp; Maths</a:t>
              </a:r>
              <a:r>
                <a:rPr lang="en-GB" b="1" u="sng" dirty="0">
                  <a:solidFill>
                    <a:srgbClr val="7030A0"/>
                  </a:solidFill>
                  <a:latin typeface="Twinkl" panose="02000000000000000000" pitchFamily="2" charset="0"/>
                  <a:ea typeface="KBDunkTank" panose="02000603000000000000" pitchFamily="2" charset="0"/>
                </a:rPr>
                <a:t> </a:t>
              </a:r>
            </a:p>
          </p:txBody>
        </p:sp>
        <p:sp>
          <p:nvSpPr>
            <p:cNvPr id="35" name="Rounded Rectangle 98">
              <a:extLst>
                <a:ext uri="{FF2B5EF4-FFF2-40B4-BE49-F238E27FC236}">
                  <a16:creationId xmlns:a16="http://schemas.microsoft.com/office/drawing/2014/main" id="{8F0529B7-B1D4-4594-A07D-467ABFC8C30D}"/>
                </a:ext>
              </a:extLst>
            </p:cNvPr>
            <p:cNvSpPr/>
            <p:nvPr/>
          </p:nvSpPr>
          <p:spPr>
            <a:xfrm>
              <a:off x="0" y="-91058"/>
              <a:ext cx="6343997" cy="479005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grpSp>
      <p:sp>
        <p:nvSpPr>
          <p:cNvPr id="36" name="Rectangle 15">
            <a:extLst>
              <a:ext uri="{FF2B5EF4-FFF2-40B4-BE49-F238E27FC236}">
                <a16:creationId xmlns:a16="http://schemas.microsoft.com/office/drawing/2014/main" id="{DE64B1EB-6816-437A-B2C8-5E0E654B67BE}"/>
              </a:ext>
            </a:extLst>
          </p:cNvPr>
          <p:cNvSpPr>
            <a:spLocks noChangeArrowheads="1"/>
          </p:cNvSpPr>
          <p:nvPr/>
        </p:nvSpPr>
        <p:spPr bwMode="auto">
          <a:xfrm>
            <a:off x="3520036" y="1565127"/>
            <a:ext cx="308791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GB" sz="1100" dirty="0">
                <a:latin typeface="Twinkl" panose="02000000000000000000"/>
                <a:ea typeface="Times New Roman" pitchFamily="18" charset="0"/>
                <a:cs typeface="Times New Roman" pitchFamily="18" charset="0"/>
              </a:rPr>
              <a:t>For Numeracy we will start the term focusing on </a:t>
            </a:r>
            <a:r>
              <a:rPr lang="en-GB" sz="1100" dirty="0">
                <a:latin typeface="Twinkl" panose="02000000000000000000"/>
              </a:rPr>
              <a:t>working with the four operations using a variety of strategies to solve calculations.</a:t>
            </a:r>
          </a:p>
          <a:p>
            <a:pPr algn="just"/>
            <a:r>
              <a:rPr lang="en-GB" sz="1100" dirty="0">
                <a:latin typeface="Twinkl" panose="02000000000000000000"/>
              </a:rPr>
              <a:t>Some of our aims are to practise partitioning to help in calculations and using our knowledge of adding and subtracting 10 to add and subtract numbers that are near 10. Another strategy we will gain confidence in is bridging to help with calculations and aim to use more than one strategy for solving calculations as well as checking calculations using different strategies. We will use informal jottings and resources as required and formal written methods to work </a:t>
            </a:r>
          </a:p>
          <a:p>
            <a:pPr algn="just"/>
            <a:r>
              <a:rPr lang="en-GB" sz="1100" dirty="0">
                <a:latin typeface="Twinkl" panose="02000000000000000000"/>
              </a:rPr>
              <a:t>out calculations.</a:t>
            </a:r>
          </a:p>
          <a:p>
            <a:pPr algn="just"/>
            <a:endParaRPr kumimoji="0" lang="en-GB" sz="600" b="0" i="0" u="none" strike="noStrike" cap="none" normalizeH="0" baseline="0" dirty="0">
              <a:ln>
                <a:noFill/>
              </a:ln>
              <a:solidFill>
                <a:schemeClr val="tx1"/>
              </a:solidFill>
              <a:effectLst/>
              <a:latin typeface="Arial" pitchFamily="34" charset="0"/>
              <a:cs typeface="Arial" pitchFamily="34" charset="0"/>
            </a:endParaRPr>
          </a:p>
        </p:txBody>
      </p:sp>
      <p:sp>
        <p:nvSpPr>
          <p:cNvPr id="40" name="Rectangle 39">
            <a:extLst>
              <a:ext uri="{FF2B5EF4-FFF2-40B4-BE49-F238E27FC236}">
                <a16:creationId xmlns:a16="http://schemas.microsoft.com/office/drawing/2014/main" id="{A3145657-A158-4815-B492-4B8B0D310D13}"/>
              </a:ext>
            </a:extLst>
          </p:cNvPr>
          <p:cNvSpPr/>
          <p:nvPr/>
        </p:nvSpPr>
        <p:spPr>
          <a:xfrm>
            <a:off x="95097" y="1466904"/>
            <a:ext cx="3290866" cy="1631216"/>
          </a:xfrm>
          <a:prstGeom prst="rect">
            <a:avLst/>
          </a:prstGeom>
        </p:spPr>
        <p:txBody>
          <a:bodyPr wrap="square">
            <a:spAutoFit/>
          </a:bodyPr>
          <a:lstStyle/>
          <a:p>
            <a:pPr lvl="0" algn="just"/>
            <a:r>
              <a:rPr lang="en-GB" sz="1100" dirty="0">
                <a:latin typeface="Twinkl" panose="02000000000000000000" pitchFamily="2" charset="0"/>
              </a:rPr>
              <a:t>We are starting this term in our reading ability groups. We are going to start taking up different roles of </a:t>
            </a:r>
          </a:p>
          <a:p>
            <a:pPr lvl="0" algn="just"/>
            <a:r>
              <a:rPr lang="en-GB" sz="1100" dirty="0">
                <a:latin typeface="Twinkl" panose="02000000000000000000" pitchFamily="2" charset="0"/>
              </a:rPr>
              <a:t>being READING DETECTIVES. During each reading session we will investigate different skills such as predicting, clarifying, questioning and summarising. After each task learners will evaluate themselves or each other against given criteria and decide on effort and success.</a:t>
            </a:r>
          </a:p>
          <a:p>
            <a:endParaRPr lang="en-GB" sz="1200" dirty="0">
              <a:latin typeface="Sassoon Primary Infant" pitchFamily="2" charset="0"/>
            </a:endParaRPr>
          </a:p>
        </p:txBody>
      </p:sp>
      <p:sp>
        <p:nvSpPr>
          <p:cNvPr id="8" name="Rectangle 7">
            <a:extLst>
              <a:ext uri="{FF2B5EF4-FFF2-40B4-BE49-F238E27FC236}">
                <a16:creationId xmlns:a16="http://schemas.microsoft.com/office/drawing/2014/main" id="{89E30082-C46E-44A3-A244-AA5D5647A1B8}"/>
              </a:ext>
            </a:extLst>
          </p:cNvPr>
          <p:cNvSpPr/>
          <p:nvPr/>
        </p:nvSpPr>
        <p:spPr>
          <a:xfrm>
            <a:off x="7399682" y="1987503"/>
            <a:ext cx="3429000" cy="523220"/>
          </a:xfrm>
          <a:prstGeom prst="rect">
            <a:avLst/>
          </a:prstGeom>
        </p:spPr>
        <p:txBody>
          <a:bodyPr>
            <a:spAutoFit/>
          </a:bodyPr>
          <a:lstStyle/>
          <a:p>
            <a:endParaRPr lang="en-GB" sz="1400" dirty="0">
              <a:latin typeface="Sassoon Primary Infant"/>
              <a:ea typeface="Times New Roman" panose="02020603050405020304" pitchFamily="18" charset="0"/>
            </a:endParaRPr>
          </a:p>
          <a:p>
            <a:r>
              <a:rPr lang="en-GB" sz="1400" dirty="0">
                <a:latin typeface="Sassoon Primary Infant"/>
                <a:ea typeface="Times New Roman" panose="02020603050405020304" pitchFamily="18" charset="0"/>
              </a:rPr>
              <a:t>.</a:t>
            </a:r>
            <a:endParaRPr lang="en-GB" sz="1400" dirty="0">
              <a:latin typeface="Sassoon Primary Infant"/>
            </a:endParaRPr>
          </a:p>
        </p:txBody>
      </p:sp>
      <p:sp>
        <p:nvSpPr>
          <p:cNvPr id="9" name="Rectangle 8">
            <a:extLst>
              <a:ext uri="{FF2B5EF4-FFF2-40B4-BE49-F238E27FC236}">
                <a16:creationId xmlns:a16="http://schemas.microsoft.com/office/drawing/2014/main" id="{53FBEF53-20FD-428F-A798-734A8B4397BF}"/>
              </a:ext>
            </a:extLst>
          </p:cNvPr>
          <p:cNvSpPr/>
          <p:nvPr/>
        </p:nvSpPr>
        <p:spPr>
          <a:xfrm>
            <a:off x="264468" y="3902685"/>
            <a:ext cx="3110603" cy="1446550"/>
          </a:xfrm>
          <a:prstGeom prst="rect">
            <a:avLst/>
          </a:prstGeom>
        </p:spPr>
        <p:txBody>
          <a:bodyPr wrap="square">
            <a:spAutoFit/>
          </a:bodyPr>
          <a:lstStyle/>
          <a:p>
            <a:pPr algn="just"/>
            <a:r>
              <a:rPr lang="en-GB" sz="1100" dirty="0">
                <a:latin typeface="Twinkl" panose="02000000000000000000"/>
                <a:ea typeface="Times New Roman" panose="02020603050405020304" pitchFamily="18" charset="0"/>
              </a:rPr>
              <a:t>Next we will be </a:t>
            </a:r>
            <a:r>
              <a:rPr lang="en-GB" sz="1100" i="0" dirty="0">
                <a:effectLst/>
                <a:latin typeface="Twinkl" panose="02000000000000000000"/>
              </a:rPr>
              <a:t>exploring fantasy fiction. </a:t>
            </a:r>
            <a:r>
              <a:rPr lang="en-GB" sz="1100" dirty="0">
                <a:latin typeface="Twinkl" panose="02000000000000000000"/>
              </a:rPr>
              <a:t>We will </a:t>
            </a:r>
            <a:r>
              <a:rPr lang="en-GB" sz="1100" i="0" dirty="0">
                <a:effectLst/>
                <a:latin typeface="Twinkl" panose="02000000000000000000"/>
              </a:rPr>
              <a:t>read the interactive eBook of </a:t>
            </a:r>
            <a:r>
              <a:rPr lang="en-GB" sz="1100" i="0" dirty="0" err="1">
                <a:effectLst/>
                <a:latin typeface="Twinkl" panose="02000000000000000000"/>
              </a:rPr>
              <a:t>Spiderwick</a:t>
            </a:r>
            <a:r>
              <a:rPr lang="en-GB" sz="1100" i="0" dirty="0">
                <a:effectLst/>
                <a:latin typeface="Twinkl" panose="02000000000000000000"/>
              </a:rPr>
              <a:t> Chronicles, asking questions and developing understanding of inference. </a:t>
            </a:r>
            <a:r>
              <a:rPr lang="en-GB" sz="1100" dirty="0">
                <a:latin typeface="Twinkl" panose="02000000000000000000"/>
              </a:rPr>
              <a:t>We will</a:t>
            </a:r>
            <a:r>
              <a:rPr lang="en-GB" sz="1100" i="0" dirty="0">
                <a:effectLst/>
                <a:latin typeface="Twinkl" panose="02000000000000000000"/>
              </a:rPr>
              <a:t> use drama to explore characters and suspense and develop editing and proof-reading skills. </a:t>
            </a:r>
            <a:r>
              <a:rPr lang="en-GB" sz="1100" dirty="0">
                <a:latin typeface="Twinkl" panose="02000000000000000000"/>
              </a:rPr>
              <a:t>Next we will</a:t>
            </a:r>
            <a:r>
              <a:rPr lang="en-GB" sz="1100" i="0" dirty="0">
                <a:effectLst/>
                <a:latin typeface="Twinkl" panose="02000000000000000000"/>
              </a:rPr>
              <a:t> plan, edit and write a new episode of the fantasy story we have studied.</a:t>
            </a:r>
            <a:endParaRPr lang="en-GB" sz="1100" dirty="0">
              <a:latin typeface="Twinkl" panose="02000000000000000000"/>
              <a:ea typeface="Times New Roman" panose="02020603050405020304" pitchFamily="18" charset="0"/>
            </a:endParaRPr>
          </a:p>
        </p:txBody>
      </p:sp>
      <p:sp>
        <p:nvSpPr>
          <p:cNvPr id="28" name="Rectangle 15">
            <a:extLst>
              <a:ext uri="{FF2B5EF4-FFF2-40B4-BE49-F238E27FC236}">
                <a16:creationId xmlns:a16="http://schemas.microsoft.com/office/drawing/2014/main" id="{7110D269-1447-4513-AE6F-E57D52B2CDF2}"/>
              </a:ext>
            </a:extLst>
          </p:cNvPr>
          <p:cNvSpPr>
            <a:spLocks noChangeArrowheads="1"/>
          </p:cNvSpPr>
          <p:nvPr/>
        </p:nvSpPr>
        <p:spPr bwMode="auto">
          <a:xfrm>
            <a:off x="3468794" y="4593859"/>
            <a:ext cx="3236757"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GB" sz="1100" dirty="0">
                <a:latin typeface="Twinkl" panose="02000000000000000000" pitchFamily="2" charset="0"/>
                <a:cs typeface="Arial" pitchFamily="34" charset="0"/>
              </a:rPr>
              <a:t>We will also explore angles and measure and learn how to apply these concepts to everyday situations and word problems.</a:t>
            </a:r>
            <a:endParaRPr kumimoji="0" lang="en-GB" sz="1100" i="0" strike="noStrike" cap="none" normalizeH="0" baseline="0" dirty="0">
              <a:ln>
                <a:noFill/>
              </a:ln>
              <a:effectLst/>
              <a:latin typeface="Twinkl" panose="02000000000000000000" pitchFamily="2" charset="0"/>
              <a:cs typeface="Arial" pitchFamily="34" charset="0"/>
            </a:endParaRPr>
          </a:p>
        </p:txBody>
      </p:sp>
      <p:pic>
        <p:nvPicPr>
          <p:cNvPr id="1028" name="Picture 4" descr="A summary of Relationships, Sexual Health and Parenthood (RSHP) resources |  Learning resources | National Improvement Hub">
            <a:extLst>
              <a:ext uri="{FF2B5EF4-FFF2-40B4-BE49-F238E27FC236}">
                <a16:creationId xmlns:a16="http://schemas.microsoft.com/office/drawing/2014/main" id="{6DB20E4F-FD04-4964-ADEF-8FFFB2FE5C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05" t="4578" r="4896" b="6645"/>
          <a:stretch/>
        </p:blipFill>
        <p:spPr bwMode="auto">
          <a:xfrm>
            <a:off x="1916326" y="8315390"/>
            <a:ext cx="1006867" cy="9943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8E8EF23-C9BD-40BE-A028-922D7262B1D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3065" y="8539832"/>
            <a:ext cx="997142" cy="86474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7CE11493-D713-4E61-9B47-7B8C8CEFB6E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68" t="2623" r="2794"/>
          <a:stretch/>
        </p:blipFill>
        <p:spPr bwMode="auto">
          <a:xfrm>
            <a:off x="5603796" y="3730027"/>
            <a:ext cx="972817" cy="83678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oxford reading tree crawling in the dark  st 14">
            <a:extLst>
              <a:ext uri="{FF2B5EF4-FFF2-40B4-BE49-F238E27FC236}">
                <a16:creationId xmlns:a16="http://schemas.microsoft.com/office/drawing/2014/main" id="{34437E65-181F-4553-AC0A-71BF6F3F246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904" r="14473"/>
          <a:stretch/>
        </p:blipFill>
        <p:spPr bwMode="auto">
          <a:xfrm>
            <a:off x="213824" y="2875648"/>
            <a:ext cx="711329" cy="9904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oxford reading tree billy's luck  st 12">
            <a:extLst>
              <a:ext uri="{FF2B5EF4-FFF2-40B4-BE49-F238E27FC236}">
                <a16:creationId xmlns:a16="http://schemas.microsoft.com/office/drawing/2014/main" id="{9B27D03D-9293-43A2-91F3-46902CF716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7300" y="2857178"/>
            <a:ext cx="631684" cy="97109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oxford reading tree the motorway">
            <a:extLst>
              <a:ext uri="{FF2B5EF4-FFF2-40B4-BE49-F238E27FC236}">
                <a16:creationId xmlns:a16="http://schemas.microsoft.com/office/drawing/2014/main" id="{179DC3D3-B1F1-48DD-8A18-6AF8181EAF7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7320" y="2870635"/>
            <a:ext cx="631684" cy="96358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100 mile an hour dog">
            <a:extLst>
              <a:ext uri="{FF2B5EF4-FFF2-40B4-BE49-F238E27FC236}">
                <a16:creationId xmlns:a16="http://schemas.microsoft.com/office/drawing/2014/main" id="{7A96A136-8DBE-46DC-9002-E5CB48E99DB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73226" y="2857178"/>
            <a:ext cx="649795" cy="990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25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3465859" y="8289665"/>
            <a:ext cx="3154576" cy="1384995"/>
          </a:xfrm>
          <a:prstGeom prst="rect">
            <a:avLst/>
          </a:prstGeom>
          <a:noFill/>
        </p:spPr>
        <p:txBody>
          <a:bodyPr wrap="square" rtlCol="0">
            <a:spAutoFit/>
          </a:bodyPr>
          <a:lstStyle/>
          <a:p>
            <a:r>
              <a:rPr lang="en-GB" sz="1200" dirty="0">
                <a:latin typeface="Twinkl" panose="02000000000000000000" pitchFamily="2" charset="0"/>
                <a:ea typeface="KBDunkTank" panose="02000603000000000000" pitchFamily="2" charset="0"/>
              </a:rPr>
              <a:t>Should you have any worries, questions or concerns, please feel free to speak with us </a:t>
            </a:r>
          </a:p>
          <a:p>
            <a:r>
              <a:rPr lang="en-GB" sz="1200" dirty="0">
                <a:latin typeface="Twinkl" panose="02000000000000000000" pitchFamily="2" charset="0"/>
                <a:ea typeface="KBDunkTank" panose="02000603000000000000" pitchFamily="2" charset="0"/>
              </a:rPr>
              <a:t>(at the end of the School day is</a:t>
            </a:r>
          </a:p>
          <a:p>
            <a:r>
              <a:rPr lang="en-GB" sz="1200" dirty="0">
                <a:latin typeface="Twinkl" panose="02000000000000000000" pitchFamily="2" charset="0"/>
                <a:ea typeface="KBDunkTank" panose="02000603000000000000" pitchFamily="2" charset="0"/>
              </a:rPr>
              <a:t> usually the best time)  </a:t>
            </a:r>
          </a:p>
          <a:p>
            <a:pPr algn="ctr"/>
            <a:endParaRPr lang="en-GB" sz="1200" dirty="0">
              <a:latin typeface="Twinkl" panose="02000000000000000000" pitchFamily="2" charset="0"/>
              <a:ea typeface="KBDunkTank" panose="02000603000000000000" pitchFamily="2" charset="0"/>
            </a:endParaRPr>
          </a:p>
          <a:p>
            <a:pPr algn="ctr"/>
            <a:r>
              <a:rPr lang="en-GB" sz="1200" dirty="0">
                <a:latin typeface="Twinkl" panose="02000000000000000000" pitchFamily="2" charset="0"/>
                <a:ea typeface="KBDunkTank" panose="02000603000000000000" pitchFamily="2" charset="0"/>
              </a:rPr>
              <a:t>Kind regards,      </a:t>
            </a:r>
          </a:p>
          <a:p>
            <a:pPr algn="ctr"/>
            <a:r>
              <a:rPr lang="en-GB" sz="1200" dirty="0">
                <a:latin typeface="Twinkl" panose="02000000000000000000" pitchFamily="2" charset="0"/>
                <a:ea typeface="KBDunkTank" panose="02000603000000000000" pitchFamily="2" charset="0"/>
              </a:rPr>
              <a:t> Ms Brunner</a:t>
            </a:r>
          </a:p>
        </p:txBody>
      </p:sp>
      <p:pic>
        <p:nvPicPr>
          <p:cNvPr id="2053" name="Picture 5" descr="Image result for Questions"/>
          <p:cNvPicPr>
            <a:picLocks noChangeAspect="1" noChangeArrowheads="1"/>
          </p:cNvPicPr>
          <p:nvPr/>
        </p:nvPicPr>
        <p:blipFill rotWithShape="1">
          <a:blip r:embed="rId3" cstate="print"/>
          <a:srcRect l="18116" r="21306"/>
          <a:stretch/>
        </p:blipFill>
        <p:spPr bwMode="auto">
          <a:xfrm>
            <a:off x="5647935" y="8726093"/>
            <a:ext cx="928443" cy="666236"/>
          </a:xfrm>
          <a:prstGeom prst="rect">
            <a:avLst/>
          </a:prstGeom>
          <a:noFill/>
        </p:spPr>
      </p:pic>
      <p:sp>
        <p:nvSpPr>
          <p:cNvPr id="20" name="TextBox 19"/>
          <p:cNvSpPr txBox="1"/>
          <p:nvPr/>
        </p:nvSpPr>
        <p:spPr>
          <a:xfrm>
            <a:off x="387428" y="25814"/>
            <a:ext cx="2416506" cy="1631216"/>
          </a:xfrm>
          <a:prstGeom prst="rect">
            <a:avLst/>
          </a:prstGeom>
          <a:noFill/>
        </p:spPr>
        <p:txBody>
          <a:bodyPr wrap="square" rtlCol="0">
            <a:spAutoFit/>
          </a:bodyPr>
          <a:lstStyle/>
          <a:p>
            <a:pPr algn="ctr"/>
            <a:r>
              <a:rPr lang="en-GB" sz="2400" b="1" u="sng" dirty="0">
                <a:solidFill>
                  <a:schemeClr val="accent6"/>
                </a:solidFill>
                <a:latin typeface="Twinkl" panose="02000000000000000000" pitchFamily="2" charset="0"/>
                <a:ea typeface="KBDunkTank" panose="02000603000000000000" pitchFamily="2" charset="0"/>
              </a:rPr>
              <a:t>Science/ Drama</a:t>
            </a:r>
          </a:p>
          <a:p>
            <a:endParaRPr lang="en-GB" sz="1000" dirty="0">
              <a:latin typeface="Twinkl" panose="02000000000000000000" pitchFamily="2" charset="0"/>
              <a:ea typeface="KBDunkTank" panose="02000603000000000000" pitchFamily="2" charset="0"/>
            </a:endParaRPr>
          </a:p>
          <a:p>
            <a:r>
              <a:rPr lang="en-GB" sz="1100" dirty="0">
                <a:latin typeface="Twinkl" panose="02000000000000000000" pitchFamily="2" charset="0"/>
                <a:ea typeface="KBDunkTank" panose="02000603000000000000" pitchFamily="2" charset="0"/>
              </a:rPr>
              <a:t>We are learning about space and the universe as we practice research techniques and collaborative learning. </a:t>
            </a:r>
          </a:p>
          <a:p>
            <a:r>
              <a:rPr lang="en-GB" sz="1100" dirty="0">
                <a:latin typeface="Twinkl" panose="02000000000000000000" pitchFamily="2" charset="0"/>
                <a:ea typeface="KBDunkTank" panose="02000603000000000000" pitchFamily="2" charset="0"/>
              </a:rPr>
              <a:t>During drama, we will explore character development and hot seat techniques.</a:t>
            </a:r>
          </a:p>
        </p:txBody>
      </p:sp>
      <p:sp>
        <p:nvSpPr>
          <p:cNvPr id="21" name="Rounded Rectangle 20"/>
          <p:cNvSpPr/>
          <p:nvPr/>
        </p:nvSpPr>
        <p:spPr>
          <a:xfrm>
            <a:off x="129076" y="119577"/>
            <a:ext cx="2824303" cy="16383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8" name="Group 17"/>
          <p:cNvGrpSpPr/>
          <p:nvPr/>
        </p:nvGrpSpPr>
        <p:grpSpPr>
          <a:xfrm>
            <a:off x="3011384" y="95925"/>
            <a:ext cx="3727740" cy="2766595"/>
            <a:chOff x="159655" y="372752"/>
            <a:chExt cx="7174808" cy="3778335"/>
          </a:xfrm>
        </p:grpSpPr>
        <p:sp>
          <p:nvSpPr>
            <p:cNvPr id="43" name="TextBox 42"/>
            <p:cNvSpPr txBox="1"/>
            <p:nvPr/>
          </p:nvSpPr>
          <p:spPr>
            <a:xfrm>
              <a:off x="2631748" y="372752"/>
              <a:ext cx="2561234" cy="1338477"/>
            </a:xfrm>
            <a:prstGeom prst="rect">
              <a:avLst/>
            </a:prstGeom>
            <a:noFill/>
          </p:spPr>
          <p:txBody>
            <a:bodyPr wrap="square" rtlCol="0">
              <a:spAutoFit/>
            </a:bodyPr>
            <a:lstStyle/>
            <a:p>
              <a:pPr algn="ctr"/>
              <a:r>
                <a:rPr lang="en-GB" sz="2400" b="1" u="sng" dirty="0">
                  <a:solidFill>
                    <a:srgbClr val="FFC000"/>
                  </a:solidFill>
                  <a:latin typeface="Twinkl" panose="02000000000000000000" pitchFamily="2" charset="0"/>
                  <a:ea typeface="KBDunkTank" panose="02000603000000000000" pitchFamily="2" charset="0"/>
                </a:rPr>
                <a:t>P.E. </a:t>
              </a:r>
            </a:p>
          </p:txBody>
        </p:sp>
        <p:sp>
          <p:nvSpPr>
            <p:cNvPr id="44" name="Rounded Rectangle 43"/>
            <p:cNvSpPr/>
            <p:nvPr/>
          </p:nvSpPr>
          <p:spPr>
            <a:xfrm>
              <a:off x="159655" y="435431"/>
              <a:ext cx="7174808" cy="37156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00"/>
            </a:p>
          </p:txBody>
        </p:sp>
      </p:grpSp>
      <p:sp>
        <p:nvSpPr>
          <p:cNvPr id="49" name="TextBox 48"/>
          <p:cNvSpPr txBox="1"/>
          <p:nvPr/>
        </p:nvSpPr>
        <p:spPr>
          <a:xfrm>
            <a:off x="3475556" y="3048460"/>
            <a:ext cx="2999445" cy="461665"/>
          </a:xfrm>
          <a:prstGeom prst="rect">
            <a:avLst/>
          </a:prstGeom>
          <a:noFill/>
        </p:spPr>
        <p:txBody>
          <a:bodyPr wrap="square" rtlCol="0">
            <a:spAutoFit/>
          </a:bodyPr>
          <a:lstStyle/>
          <a:p>
            <a:pPr algn="ctr"/>
            <a:r>
              <a:rPr lang="en-GB" sz="2400" b="1" u="sng" dirty="0">
                <a:solidFill>
                  <a:srgbClr val="FF0066"/>
                </a:solidFill>
                <a:latin typeface="Twinkl" panose="02000000000000000000" pitchFamily="2" charset="0"/>
                <a:ea typeface="KBDunkTank" panose="02000603000000000000" pitchFamily="2" charset="0"/>
              </a:rPr>
              <a:t>Interdisciplinary</a:t>
            </a:r>
          </a:p>
        </p:txBody>
      </p:sp>
      <p:sp>
        <p:nvSpPr>
          <p:cNvPr id="50" name="Rounded Rectangle 49"/>
          <p:cNvSpPr/>
          <p:nvPr/>
        </p:nvSpPr>
        <p:spPr>
          <a:xfrm>
            <a:off x="3494943" y="2954194"/>
            <a:ext cx="3240000" cy="268183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grpSp>
        <p:nvGrpSpPr>
          <p:cNvPr id="2048" name="Group 2047"/>
          <p:cNvGrpSpPr>
            <a:grpSpLocks noChangeAspect="1"/>
          </p:cNvGrpSpPr>
          <p:nvPr/>
        </p:nvGrpSpPr>
        <p:grpSpPr>
          <a:xfrm>
            <a:off x="45716" y="7702614"/>
            <a:ext cx="3341283" cy="1972046"/>
            <a:chOff x="81198" y="5771055"/>
            <a:chExt cx="6071866" cy="4053507"/>
          </a:xfrm>
        </p:grpSpPr>
        <p:sp>
          <p:nvSpPr>
            <p:cNvPr id="53" name="TextBox 52"/>
            <p:cNvSpPr txBox="1"/>
            <p:nvPr/>
          </p:nvSpPr>
          <p:spPr>
            <a:xfrm>
              <a:off x="232682" y="6596253"/>
              <a:ext cx="5768573" cy="948945"/>
            </a:xfrm>
            <a:prstGeom prst="rect">
              <a:avLst/>
            </a:prstGeom>
            <a:noFill/>
          </p:spPr>
          <p:txBody>
            <a:bodyPr wrap="square" rtlCol="0">
              <a:spAutoFit/>
            </a:bodyPr>
            <a:lstStyle/>
            <a:p>
              <a:pPr algn="ctr"/>
              <a:r>
                <a:rPr lang="en-GB" sz="2400" b="1" u="sng" dirty="0">
                  <a:solidFill>
                    <a:srgbClr val="FF0066"/>
                  </a:solidFill>
                  <a:latin typeface="Twinkl" panose="02000000000000000000" pitchFamily="2" charset="0"/>
                  <a:ea typeface="KBDunkTank" panose="02000603000000000000" pitchFamily="2" charset="0"/>
                </a:rPr>
                <a:t>Things to remember</a:t>
              </a:r>
            </a:p>
          </p:txBody>
        </p:sp>
        <p:sp>
          <p:nvSpPr>
            <p:cNvPr id="54" name="Rounded Rectangle 53"/>
            <p:cNvSpPr/>
            <p:nvPr/>
          </p:nvSpPr>
          <p:spPr>
            <a:xfrm>
              <a:off x="265252" y="6493956"/>
              <a:ext cx="5887812" cy="333060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55" name="TextBox 54"/>
            <p:cNvSpPr txBox="1"/>
            <p:nvPr/>
          </p:nvSpPr>
          <p:spPr>
            <a:xfrm>
              <a:off x="474791" y="5771055"/>
              <a:ext cx="5216650" cy="605650"/>
            </a:xfrm>
            <a:prstGeom prst="rect">
              <a:avLst/>
            </a:prstGeom>
            <a:noFill/>
          </p:spPr>
          <p:txBody>
            <a:bodyPr wrap="square" rtlCol="0">
              <a:spAutoFit/>
            </a:bodyPr>
            <a:lstStyle/>
            <a:p>
              <a:pPr algn="ctr"/>
              <a:endParaRPr lang="en-GB" sz="1200" dirty="0">
                <a:latin typeface="SassoonPrimaryInfant" panose="00000400000000000000" pitchFamily="2" charset="0"/>
                <a:ea typeface="KBDunkTank" panose="02000603000000000000" pitchFamily="2" charset="0"/>
              </a:endParaRPr>
            </a:p>
          </p:txBody>
        </p:sp>
        <p:sp>
          <p:nvSpPr>
            <p:cNvPr id="58" name="TextBox 57"/>
            <p:cNvSpPr txBox="1"/>
            <p:nvPr/>
          </p:nvSpPr>
          <p:spPr>
            <a:xfrm>
              <a:off x="81198" y="7548480"/>
              <a:ext cx="4974720" cy="605651"/>
            </a:xfrm>
            <a:prstGeom prst="rect">
              <a:avLst/>
            </a:prstGeom>
            <a:noFill/>
          </p:spPr>
          <p:txBody>
            <a:bodyPr wrap="square" rtlCol="0">
              <a:spAutoFit/>
            </a:bodyPr>
            <a:lstStyle/>
            <a:p>
              <a:pPr algn="ctr"/>
              <a:endParaRPr lang="en-GB" sz="1200" dirty="0">
                <a:latin typeface="SassoonPrimaryInfant" panose="00000400000000000000" pitchFamily="2" charset="0"/>
                <a:ea typeface="KBDunkTank" panose="02000603000000000000" pitchFamily="2" charset="0"/>
              </a:endParaRPr>
            </a:p>
          </p:txBody>
        </p:sp>
      </p:grpSp>
      <p:sp>
        <p:nvSpPr>
          <p:cNvPr id="65" name="Rounded Rectangle 64"/>
          <p:cNvSpPr/>
          <p:nvPr/>
        </p:nvSpPr>
        <p:spPr>
          <a:xfrm>
            <a:off x="3573773" y="5772738"/>
            <a:ext cx="3200400" cy="198564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75" name="TextBox 74"/>
          <p:cNvSpPr txBox="1"/>
          <p:nvPr/>
        </p:nvSpPr>
        <p:spPr>
          <a:xfrm>
            <a:off x="3853224" y="7484868"/>
            <a:ext cx="2523437" cy="830997"/>
          </a:xfrm>
          <a:prstGeom prst="rect">
            <a:avLst/>
          </a:prstGeom>
          <a:noFill/>
        </p:spPr>
        <p:txBody>
          <a:bodyPr wrap="square" rtlCol="0">
            <a:spAutoFit/>
          </a:bodyPr>
          <a:lstStyle/>
          <a:p>
            <a:pPr algn="ctr"/>
            <a:endParaRPr lang="en-GB" sz="2400" b="1" u="sng" dirty="0">
              <a:solidFill>
                <a:srgbClr val="FF0000"/>
              </a:solidFill>
              <a:latin typeface="Twinkl" panose="02000000000000000000" pitchFamily="2" charset="0"/>
              <a:ea typeface="KBDunkTank" panose="02000603000000000000" pitchFamily="2" charset="0"/>
            </a:endParaRPr>
          </a:p>
          <a:p>
            <a:pPr algn="ctr"/>
            <a:r>
              <a:rPr lang="en-GB" sz="2400" b="1" u="sng" dirty="0">
                <a:solidFill>
                  <a:srgbClr val="C00000"/>
                </a:solidFill>
                <a:latin typeface="Twinkl" panose="02000000000000000000" pitchFamily="2" charset="0"/>
                <a:ea typeface="KBDunkTank" panose="02000603000000000000" pitchFamily="2" charset="0"/>
              </a:rPr>
              <a:t>Questions…?</a:t>
            </a:r>
          </a:p>
        </p:txBody>
      </p:sp>
      <p:sp>
        <p:nvSpPr>
          <p:cNvPr id="76" name="Rounded Rectangle 75"/>
          <p:cNvSpPr/>
          <p:nvPr/>
        </p:nvSpPr>
        <p:spPr>
          <a:xfrm>
            <a:off x="3471001" y="7895096"/>
            <a:ext cx="3240000" cy="18165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47" name="TextBox 46"/>
          <p:cNvSpPr txBox="1"/>
          <p:nvPr/>
        </p:nvSpPr>
        <p:spPr>
          <a:xfrm>
            <a:off x="4339243" y="6047100"/>
            <a:ext cx="2883226" cy="461665"/>
          </a:xfrm>
          <a:prstGeom prst="rect">
            <a:avLst/>
          </a:prstGeom>
          <a:noFill/>
        </p:spPr>
        <p:txBody>
          <a:bodyPr wrap="square" rtlCol="0">
            <a:spAutoFit/>
          </a:bodyPr>
          <a:lstStyle/>
          <a:p>
            <a:pPr algn="ctr"/>
            <a:r>
              <a:rPr lang="en-GB" sz="2400" b="1" u="sng" dirty="0">
                <a:solidFill>
                  <a:srgbClr val="002060"/>
                </a:solidFill>
                <a:latin typeface="Twinkl" panose="02000000000000000000" pitchFamily="2" charset="0"/>
                <a:ea typeface="KBDunkTank" panose="02000603000000000000" pitchFamily="2" charset="0"/>
              </a:rPr>
              <a:t>P6 Blog</a:t>
            </a:r>
          </a:p>
        </p:txBody>
      </p:sp>
      <p:sp>
        <p:nvSpPr>
          <p:cNvPr id="29" name="TextBox 28"/>
          <p:cNvSpPr txBox="1"/>
          <p:nvPr/>
        </p:nvSpPr>
        <p:spPr>
          <a:xfrm>
            <a:off x="3027643" y="631304"/>
            <a:ext cx="3820794" cy="2616101"/>
          </a:xfrm>
          <a:prstGeom prst="rect">
            <a:avLst/>
          </a:prstGeom>
          <a:noFill/>
        </p:spPr>
        <p:txBody>
          <a:bodyPr wrap="square" rtlCol="0">
            <a:spAutoFit/>
          </a:bodyPr>
          <a:lstStyle/>
          <a:p>
            <a:pPr algn="l"/>
            <a:r>
              <a:rPr lang="en-GB" sz="1000" i="0" dirty="0">
                <a:effectLst/>
                <a:latin typeface="New serif"/>
              </a:rPr>
              <a:t>P.E. sessions per week are totalling to at least 2 hours.  One or two lessons will be developing sports specific skills, such as racket and ball control with feet and hands.  These areas will change regularly to give pupils the repetition needed to increase their competence and experience.  Rules of specific games will also be included as well as skills transferable to a range of sports and activities.</a:t>
            </a:r>
            <a:endParaRPr lang="en-GB" sz="1000" i="0" dirty="0">
              <a:effectLst/>
              <a:latin typeface="Calibri" panose="020F0502020204030204" pitchFamily="34" charset="0"/>
            </a:endParaRPr>
          </a:p>
          <a:p>
            <a:pPr algn="l"/>
            <a:r>
              <a:rPr lang="en-GB" sz="1000" i="0" dirty="0">
                <a:effectLst/>
                <a:latin typeface="New serif"/>
              </a:rPr>
              <a:t>The remaining session will focus on gross-motor skills, balance and general fitness/health. Progress across P.E. is tracked and monitored individually. </a:t>
            </a:r>
          </a:p>
          <a:p>
            <a:pPr algn="l"/>
            <a:r>
              <a:rPr lang="en-GB" sz="1000" i="0" dirty="0">
                <a:effectLst/>
                <a:latin typeface="New serif"/>
              </a:rPr>
              <a:t> In addition to our normal P.E. routine we will also be taking time to learn and practise Scottish Country Dancing in preparation for our Scots Week.  Dances that classes may learn will be the Canadian Barn Dance and Strip the Willow</a:t>
            </a:r>
            <a:r>
              <a:rPr lang="en-GB" sz="900" b="0" i="0" dirty="0">
                <a:solidFill>
                  <a:srgbClr val="000000"/>
                </a:solidFill>
                <a:effectLst/>
                <a:latin typeface="New serif"/>
              </a:rPr>
              <a:t>.</a:t>
            </a:r>
            <a:endParaRPr lang="en-GB" sz="900" b="0" i="0" dirty="0">
              <a:solidFill>
                <a:srgbClr val="000000"/>
              </a:solidFill>
              <a:effectLst/>
              <a:latin typeface="Calibri" panose="020F0502020204030204" pitchFamily="34" charset="0"/>
            </a:endParaRPr>
          </a:p>
          <a:p>
            <a:r>
              <a:rPr lang="en-GB" sz="1200" dirty="0">
                <a:latin typeface="Twinkl" panose="02000000000000000000" pitchFamily="2" charset="0"/>
              </a:rPr>
              <a:t> </a:t>
            </a:r>
            <a:endParaRPr lang="en-GB" sz="1200" dirty="0">
              <a:effectLst/>
              <a:latin typeface="Sassoon Primary Infant"/>
              <a:ea typeface="Calibri" panose="020F0502020204030204" pitchFamily="34" charset="0"/>
              <a:cs typeface="Times New Roman" panose="02020603050405020304" pitchFamily="18" charset="0"/>
            </a:endParaRPr>
          </a:p>
          <a:p>
            <a:endParaRPr lang="en-GB" sz="1200" dirty="0">
              <a:latin typeface="Twinkl" panose="02000000000000000000" pitchFamily="2" charset="0"/>
            </a:endParaRPr>
          </a:p>
          <a:p>
            <a:endParaRPr lang="en-GB" sz="1000" dirty="0">
              <a:latin typeface="Sassoon Primary Infant" pitchFamily="2" charset="0"/>
            </a:endParaRPr>
          </a:p>
        </p:txBody>
      </p:sp>
      <p:sp>
        <p:nvSpPr>
          <p:cNvPr id="32" name="Rounded Rectangle 31"/>
          <p:cNvSpPr/>
          <p:nvPr/>
        </p:nvSpPr>
        <p:spPr>
          <a:xfrm>
            <a:off x="203375" y="5163691"/>
            <a:ext cx="3240000" cy="274519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34" name="TextBox 33"/>
          <p:cNvSpPr txBox="1"/>
          <p:nvPr/>
        </p:nvSpPr>
        <p:spPr>
          <a:xfrm>
            <a:off x="3538942" y="3187950"/>
            <a:ext cx="3200400" cy="2031325"/>
          </a:xfrm>
          <a:prstGeom prst="rect">
            <a:avLst/>
          </a:prstGeom>
          <a:noFill/>
        </p:spPr>
        <p:txBody>
          <a:bodyPr wrap="square" rtlCol="0">
            <a:spAutoFit/>
          </a:bodyPr>
          <a:lstStyle/>
          <a:p>
            <a:pPr algn="l"/>
            <a:endParaRPr lang="en-GB" sz="1800" b="0" i="0" u="none" strike="noStrike" baseline="0" dirty="0">
              <a:solidFill>
                <a:srgbClr val="000000"/>
              </a:solidFill>
              <a:latin typeface="Calibri" panose="020F0502020204030204" pitchFamily="34" charset="0"/>
            </a:endParaRPr>
          </a:p>
          <a:p>
            <a:pPr algn="just"/>
            <a:r>
              <a:rPr lang="en-GB" sz="1200" b="1" i="0" u="none" strike="noStrike" baseline="0" dirty="0">
                <a:solidFill>
                  <a:srgbClr val="000000"/>
                </a:solidFill>
                <a:latin typeface="Sassoon Primary Infant"/>
              </a:rPr>
              <a:t>Annual Art Exhibition 2023 </a:t>
            </a:r>
            <a:r>
              <a:rPr lang="en-GB" sz="1200" dirty="0">
                <a:solidFill>
                  <a:srgbClr val="000000"/>
                </a:solidFill>
                <a:latin typeface="Sassoon Primary Infant"/>
              </a:rPr>
              <a:t>– All about </a:t>
            </a:r>
            <a:r>
              <a:rPr lang="en-GB" sz="1200" b="1" i="0" u="none" strike="noStrike" baseline="0" dirty="0">
                <a:solidFill>
                  <a:srgbClr val="000000"/>
                </a:solidFill>
                <a:latin typeface="Sassoon Primary Infant"/>
              </a:rPr>
              <a:t>SPRING!</a:t>
            </a:r>
          </a:p>
          <a:p>
            <a:pPr algn="just"/>
            <a:endParaRPr lang="en-GB" sz="1200" b="0" i="0" u="none" strike="noStrike" baseline="0" dirty="0">
              <a:solidFill>
                <a:srgbClr val="000000"/>
              </a:solidFill>
              <a:latin typeface="Sassoon Primary Infant"/>
            </a:endParaRPr>
          </a:p>
          <a:p>
            <a:pPr algn="just"/>
            <a:r>
              <a:rPr lang="en-GB" sz="1200" b="0" i="0" u="none" strike="noStrike" baseline="0" dirty="0">
                <a:solidFill>
                  <a:srgbClr val="000000"/>
                </a:solidFill>
                <a:latin typeface="Sassoon Primary Infant"/>
              </a:rPr>
              <a:t>This term we participate in our </a:t>
            </a:r>
            <a:r>
              <a:rPr lang="en-GB" sz="1200" b="1" i="0" u="none" strike="noStrike" baseline="0" dirty="0">
                <a:solidFill>
                  <a:srgbClr val="FF0066"/>
                </a:solidFill>
                <a:latin typeface="Sassoon Primary Infant"/>
              </a:rPr>
              <a:t>school-wide</a:t>
            </a:r>
            <a:r>
              <a:rPr lang="en-GB" sz="1200" b="0" i="0" u="none" strike="noStrike" baseline="0" dirty="0">
                <a:solidFill>
                  <a:srgbClr val="000000"/>
                </a:solidFill>
                <a:latin typeface="Sassoon Primary Infant"/>
              </a:rPr>
              <a:t> expressive arts project. As a class, we shall reflect on our unique blend of </a:t>
            </a:r>
            <a:r>
              <a:rPr lang="en-GB" sz="1200" b="1" i="0" u="none" strike="noStrike" baseline="0" dirty="0">
                <a:solidFill>
                  <a:srgbClr val="FF0066"/>
                </a:solidFill>
                <a:latin typeface="Sassoon Primary Infant"/>
              </a:rPr>
              <a:t>experiences</a:t>
            </a:r>
            <a:r>
              <a:rPr lang="en-GB" sz="1200" b="0" i="0" u="none" strike="noStrike" baseline="0" dirty="0">
                <a:solidFill>
                  <a:srgbClr val="000000"/>
                </a:solidFill>
                <a:latin typeface="Sassoon Primary Infant"/>
              </a:rPr>
              <a:t>, and </a:t>
            </a:r>
            <a:r>
              <a:rPr lang="en-GB" sz="1200" b="1" i="0" u="none" strike="noStrike" baseline="0" dirty="0">
                <a:solidFill>
                  <a:srgbClr val="FF0066"/>
                </a:solidFill>
                <a:latin typeface="Sassoon Primary Infant"/>
              </a:rPr>
              <a:t>interpretations</a:t>
            </a:r>
            <a:r>
              <a:rPr lang="en-GB" sz="1200" b="0" i="0" u="none" strike="noStrike" baseline="0" dirty="0">
                <a:solidFill>
                  <a:srgbClr val="000000"/>
                </a:solidFill>
                <a:latin typeface="Sassoon Primary Infant"/>
              </a:rPr>
              <a:t> of this season and what it stands for. The Art Exhibition will take place in April! We look forward to sharing our </a:t>
            </a:r>
            <a:r>
              <a:rPr lang="en-GB" sz="1200" b="1" i="0" u="none" strike="noStrike" baseline="0" dirty="0">
                <a:solidFill>
                  <a:srgbClr val="FF0066"/>
                </a:solidFill>
                <a:latin typeface="Sassoon Primary Infant"/>
              </a:rPr>
              <a:t>creativity</a:t>
            </a:r>
            <a:r>
              <a:rPr lang="en-GB" sz="1200" b="0" i="0" u="none" strike="noStrike" baseline="0" dirty="0">
                <a:solidFill>
                  <a:srgbClr val="000000"/>
                </a:solidFill>
                <a:latin typeface="Sassoon Primary Infant"/>
              </a:rPr>
              <a:t> with you!</a:t>
            </a:r>
            <a:endParaRPr lang="en-GB" sz="1200" dirty="0">
              <a:latin typeface="Sassoon Primary Infant"/>
            </a:endParaRPr>
          </a:p>
        </p:txBody>
      </p:sp>
      <p:sp>
        <p:nvSpPr>
          <p:cNvPr id="41" name="Rounded Rectangle 40"/>
          <p:cNvSpPr/>
          <p:nvPr/>
        </p:nvSpPr>
        <p:spPr>
          <a:xfrm>
            <a:off x="220855" y="1863197"/>
            <a:ext cx="2790529" cy="134296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42" name="TextBox 41"/>
          <p:cNvSpPr txBox="1"/>
          <p:nvPr/>
        </p:nvSpPr>
        <p:spPr>
          <a:xfrm>
            <a:off x="216239" y="1858083"/>
            <a:ext cx="2695335" cy="1454244"/>
          </a:xfrm>
          <a:prstGeom prst="rect">
            <a:avLst/>
          </a:prstGeom>
          <a:noFill/>
        </p:spPr>
        <p:txBody>
          <a:bodyPr wrap="square" rtlCol="0">
            <a:spAutoFit/>
          </a:bodyPr>
          <a:lstStyle/>
          <a:p>
            <a:pPr algn="ctr"/>
            <a:r>
              <a:rPr lang="en-GB" sz="2400" b="1" u="sng" dirty="0">
                <a:solidFill>
                  <a:srgbClr val="0070C0"/>
                </a:solidFill>
                <a:latin typeface="Twinkl" panose="02000000000000000000" pitchFamily="2" charset="0"/>
                <a:ea typeface="KBDunkTank" panose="02000603000000000000" pitchFamily="2" charset="0"/>
              </a:rPr>
              <a:t>Writing</a:t>
            </a:r>
            <a:endParaRPr lang="en-GB" sz="1200" b="1" u="sng" dirty="0">
              <a:latin typeface="KBDunkTank" panose="02000603000000000000" pitchFamily="2" charset="0"/>
              <a:ea typeface="KBDunkTank" panose="02000603000000000000" pitchFamily="2" charset="0"/>
            </a:endParaRPr>
          </a:p>
          <a:p>
            <a:pPr algn="just"/>
            <a:r>
              <a:rPr lang="en-GB" sz="1050" dirty="0">
                <a:latin typeface="KBDunkTank" panose="02000603000000000000" pitchFamily="2" charset="0"/>
                <a:ea typeface="KBDunkTank" panose="02000603000000000000" pitchFamily="2" charset="0"/>
              </a:rPr>
              <a:t>We will learn how to create a quality piece of </a:t>
            </a:r>
            <a:r>
              <a:rPr lang="en-GB" sz="1050" b="1" dirty="0">
                <a:solidFill>
                  <a:schemeClr val="accent1">
                    <a:lumMod val="75000"/>
                  </a:schemeClr>
                </a:solidFill>
                <a:latin typeface="KBDunkTank" panose="02000603000000000000" pitchFamily="2" charset="0"/>
                <a:ea typeface="KBDunkTank" panose="02000603000000000000" pitchFamily="2" charset="0"/>
              </a:rPr>
              <a:t>imaginative writing</a:t>
            </a:r>
            <a:r>
              <a:rPr lang="en-GB" sz="1050" dirty="0">
                <a:latin typeface="KBDunkTank" panose="02000603000000000000" pitchFamily="2" charset="0"/>
                <a:ea typeface="KBDunkTank" panose="02000603000000000000" pitchFamily="2" charset="0"/>
              </a:rPr>
              <a:t>, exploring character, setting and plot and figurative language. </a:t>
            </a:r>
          </a:p>
          <a:p>
            <a:pPr algn="just"/>
            <a:r>
              <a:rPr lang="en-GB" sz="1050" dirty="0">
                <a:latin typeface="KBDunkTank" panose="02000603000000000000" pitchFamily="2" charset="0"/>
                <a:ea typeface="KBDunkTank" panose="02000603000000000000" pitchFamily="2" charset="0"/>
              </a:rPr>
              <a:t>Later in the term, we will practice our </a:t>
            </a:r>
            <a:r>
              <a:rPr lang="en-GB" sz="1050" b="1" dirty="0">
                <a:solidFill>
                  <a:schemeClr val="accent1">
                    <a:lumMod val="75000"/>
                  </a:schemeClr>
                </a:solidFill>
                <a:latin typeface="KBDunkTank" panose="02000603000000000000" pitchFamily="2" charset="0"/>
                <a:ea typeface="KBDunkTank" panose="02000603000000000000" pitchFamily="2" charset="0"/>
              </a:rPr>
              <a:t>persuasive and discursive </a:t>
            </a:r>
            <a:r>
              <a:rPr lang="en-GB" sz="1050" dirty="0">
                <a:latin typeface="KBDunkTank" panose="02000603000000000000" pitchFamily="2" charset="0"/>
                <a:ea typeface="KBDunkTank" panose="02000603000000000000" pitchFamily="2" charset="0"/>
              </a:rPr>
              <a:t>writing.</a:t>
            </a:r>
          </a:p>
          <a:p>
            <a:endParaRPr lang="en-GB" sz="1200" u="sng" dirty="0"/>
          </a:p>
        </p:txBody>
      </p:sp>
      <p:sp>
        <p:nvSpPr>
          <p:cNvPr id="46" name="Rectangle 3">
            <a:extLst>
              <a:ext uri="{FF2B5EF4-FFF2-40B4-BE49-F238E27FC236}">
                <a16:creationId xmlns:a16="http://schemas.microsoft.com/office/drawing/2014/main" id="{D5297DE0-6624-4D72-AE4D-95312769946A}"/>
              </a:ext>
            </a:extLst>
          </p:cNvPr>
          <p:cNvSpPr>
            <a:spLocks noChangeArrowheads="1"/>
          </p:cNvSpPr>
          <p:nvPr/>
        </p:nvSpPr>
        <p:spPr bwMode="auto">
          <a:xfrm>
            <a:off x="3610551" y="6694705"/>
            <a:ext cx="316644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en-GB" sz="1200" i="0" strike="noStrike" cap="none" normalizeH="0" baseline="0" dirty="0">
                <a:ln>
                  <a:noFill/>
                </a:ln>
                <a:effectLst/>
                <a:latin typeface="Twinkl" panose="02000000000000000000" pitchFamily="2" charset="0"/>
                <a:ea typeface="Times New Roman" pitchFamily="18" charset="0"/>
                <a:cs typeface="Times New Roman" pitchFamily="18" charset="0"/>
              </a:rPr>
              <a:t>We also regularly post important information and feedback from our learning on the P6 blog which can be found on the school website, </a:t>
            </a:r>
            <a:r>
              <a:rPr lang="en-GB" sz="1200" dirty="0">
                <a:latin typeface="Twinkl" panose="02000000000000000000" pitchFamily="2" charset="0"/>
                <a:hlinkClick r:id="rId4"/>
              </a:rPr>
              <a:t>Primary 6 Blog – Royal Mile Primary School</a:t>
            </a:r>
            <a:endParaRPr kumimoji="0" lang="en-GB" sz="1200" b="0" i="0" u="sng" strike="noStrike" cap="none" normalizeH="0" baseline="0" dirty="0">
              <a:ln>
                <a:noFill/>
              </a:ln>
              <a:solidFill>
                <a:srgbClr val="0070C0"/>
              </a:solidFill>
              <a:effectLst/>
              <a:latin typeface="Twinkl" panose="02000000000000000000" pitchFamily="2" charset="0"/>
              <a:cs typeface="Arial" pitchFamily="34" charset="0"/>
            </a:endParaRPr>
          </a:p>
        </p:txBody>
      </p:sp>
      <p:pic>
        <p:nvPicPr>
          <p:cNvPr id="2060" name="Picture 12" descr="Image result for wordpress">
            <a:extLst>
              <a:ext uri="{FF2B5EF4-FFF2-40B4-BE49-F238E27FC236}">
                <a16:creationId xmlns:a16="http://schemas.microsoft.com/office/drawing/2014/main" id="{26E51EF2-880E-4A20-BD2E-B8C692E7506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33451" y="6122848"/>
            <a:ext cx="1271851" cy="755556"/>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752B9B5C-2C13-4AE4-AAA9-FF540762BC1B}"/>
              </a:ext>
            </a:extLst>
          </p:cNvPr>
          <p:cNvSpPr txBox="1"/>
          <p:nvPr/>
        </p:nvSpPr>
        <p:spPr>
          <a:xfrm>
            <a:off x="248709" y="8569981"/>
            <a:ext cx="3114567" cy="1015663"/>
          </a:xfrm>
          <a:prstGeom prst="rect">
            <a:avLst/>
          </a:prstGeom>
          <a:noFill/>
        </p:spPr>
        <p:txBody>
          <a:bodyPr wrap="square" rtlCol="0">
            <a:spAutoFit/>
          </a:bodyPr>
          <a:lstStyle/>
          <a:p>
            <a:pPr algn="just">
              <a:buFont typeface="Arial" pitchFamily="34" charset="0"/>
              <a:buChar char="•"/>
            </a:pPr>
            <a:r>
              <a:rPr lang="en-GB" sz="1200" dirty="0">
                <a:latin typeface="Twinkl" panose="02000000000000000000" pitchFamily="2" charset="0"/>
              </a:rPr>
              <a:t>Mrs Speedie teaches P6 every Wednesday.</a:t>
            </a:r>
          </a:p>
          <a:p>
            <a:pPr algn="just">
              <a:buFont typeface="Arial" pitchFamily="34" charset="0"/>
              <a:buChar char="•"/>
            </a:pPr>
            <a:r>
              <a:rPr lang="en-GB" sz="1200" b="1" dirty="0">
                <a:solidFill>
                  <a:srgbClr val="FF0066"/>
                </a:solidFill>
                <a:latin typeface="Twinkl" panose="02000000000000000000" pitchFamily="2" charset="0"/>
              </a:rPr>
              <a:t>P.E. kit</a:t>
            </a:r>
            <a:r>
              <a:rPr lang="en-GB" sz="1200" b="1" dirty="0">
                <a:latin typeface="Twinkl" panose="02000000000000000000" pitchFamily="2" charset="0"/>
              </a:rPr>
              <a:t>, </a:t>
            </a:r>
            <a:r>
              <a:rPr lang="en-GB" sz="1200" dirty="0">
                <a:latin typeface="Twinkl" panose="02000000000000000000" pitchFamily="2" charset="0"/>
              </a:rPr>
              <a:t>named </a:t>
            </a:r>
            <a:r>
              <a:rPr lang="en-GB" sz="1200" b="1" dirty="0">
                <a:solidFill>
                  <a:srgbClr val="FF0066"/>
                </a:solidFill>
                <a:latin typeface="Twinkl" panose="02000000000000000000" pitchFamily="2" charset="0"/>
              </a:rPr>
              <a:t>water bottle </a:t>
            </a:r>
            <a:r>
              <a:rPr lang="en-GB" sz="1200" dirty="0">
                <a:latin typeface="Twinkl" panose="02000000000000000000" pitchFamily="2" charset="0"/>
              </a:rPr>
              <a:t>and </a:t>
            </a:r>
            <a:r>
              <a:rPr lang="en-GB" sz="1200" b="1" dirty="0">
                <a:solidFill>
                  <a:srgbClr val="FF0066"/>
                </a:solidFill>
                <a:latin typeface="Twinkl" panose="02000000000000000000" pitchFamily="2" charset="0"/>
              </a:rPr>
              <a:t>snack</a:t>
            </a:r>
            <a:r>
              <a:rPr lang="en-GB" sz="1200" dirty="0">
                <a:latin typeface="Twinkl" panose="02000000000000000000" pitchFamily="2" charset="0"/>
              </a:rPr>
              <a:t> in school every day please.</a:t>
            </a:r>
          </a:p>
          <a:p>
            <a:pPr algn="just">
              <a:buFont typeface="Arial" pitchFamily="34" charset="0"/>
              <a:buChar char="•"/>
            </a:pPr>
            <a:r>
              <a:rPr lang="en-GB" sz="1200" dirty="0">
                <a:latin typeface="Twinkl" panose="02000000000000000000" pitchFamily="2" charset="0"/>
              </a:rPr>
              <a:t>Please bring </a:t>
            </a:r>
            <a:r>
              <a:rPr lang="en-GB" sz="1200" b="1" dirty="0">
                <a:solidFill>
                  <a:srgbClr val="FF0066"/>
                </a:solidFill>
                <a:latin typeface="Twinkl" panose="02000000000000000000" pitchFamily="2" charset="0"/>
              </a:rPr>
              <a:t>indoor shoes</a:t>
            </a:r>
            <a:r>
              <a:rPr lang="en-GB" sz="1200" dirty="0">
                <a:solidFill>
                  <a:srgbClr val="FF0066"/>
                </a:solidFill>
                <a:latin typeface="Twinkl" panose="02000000000000000000" pitchFamily="2" charset="0"/>
              </a:rPr>
              <a:t> </a:t>
            </a:r>
            <a:r>
              <a:rPr lang="en-GB" sz="1200" dirty="0">
                <a:latin typeface="Twinkl" panose="02000000000000000000" pitchFamily="2" charset="0"/>
              </a:rPr>
              <a:t>and suitable clothing for </a:t>
            </a:r>
            <a:r>
              <a:rPr lang="en-GB" sz="1200" b="1" dirty="0">
                <a:solidFill>
                  <a:srgbClr val="FF0066"/>
                </a:solidFill>
                <a:latin typeface="Twinkl" panose="02000000000000000000" pitchFamily="2" charset="0"/>
              </a:rPr>
              <a:t>outdoor learning. </a:t>
            </a:r>
          </a:p>
        </p:txBody>
      </p:sp>
      <p:sp>
        <p:nvSpPr>
          <p:cNvPr id="48" name="TextBox 47">
            <a:extLst>
              <a:ext uri="{FF2B5EF4-FFF2-40B4-BE49-F238E27FC236}">
                <a16:creationId xmlns:a16="http://schemas.microsoft.com/office/drawing/2014/main" id="{FBB7BE58-7E6B-4E16-BDFD-3C5B99ECBDA7}"/>
              </a:ext>
            </a:extLst>
          </p:cNvPr>
          <p:cNvSpPr txBox="1"/>
          <p:nvPr/>
        </p:nvSpPr>
        <p:spPr>
          <a:xfrm>
            <a:off x="257836" y="6454708"/>
            <a:ext cx="3201159" cy="1384995"/>
          </a:xfrm>
          <a:prstGeom prst="rect">
            <a:avLst/>
          </a:prstGeom>
          <a:noFill/>
        </p:spPr>
        <p:txBody>
          <a:bodyPr wrap="square" rtlCol="0">
            <a:spAutoFit/>
          </a:bodyPr>
          <a:lstStyle/>
          <a:p>
            <a:pPr algn="just"/>
            <a:r>
              <a:rPr lang="en-GB" sz="1200" dirty="0">
                <a:latin typeface="Twinkl" panose="02000000000000000000" pitchFamily="2" charset="0"/>
              </a:rPr>
              <a:t>We will start this term with the yellow section of our Mental Agility rainbow focusing on – </a:t>
            </a:r>
            <a:r>
              <a:rPr lang="en-GB" sz="1200" b="1" dirty="0">
                <a:solidFill>
                  <a:srgbClr val="7030A0"/>
                </a:solidFill>
                <a:latin typeface="Twinkl" panose="02000000000000000000" pitchFamily="2" charset="0"/>
              </a:rPr>
              <a:t>Number recognition. </a:t>
            </a:r>
            <a:r>
              <a:rPr lang="en-GB" sz="1200" dirty="0">
                <a:latin typeface="Twinkl" panose="02000000000000000000" pitchFamily="2" charset="0"/>
              </a:rPr>
              <a:t>Our activities will include recognising and writing numbers to 1 million in numerals and words as well as  decimal tenths and fractional steps. Additionally we will focus on negative numbers as well as coins and notes.</a:t>
            </a:r>
          </a:p>
        </p:txBody>
      </p:sp>
      <p:pic>
        <p:nvPicPr>
          <p:cNvPr id="51" name="Picture 50">
            <a:extLst>
              <a:ext uri="{FF2B5EF4-FFF2-40B4-BE49-F238E27FC236}">
                <a16:creationId xmlns:a16="http://schemas.microsoft.com/office/drawing/2014/main" id="{D8C27F3E-7BFF-485C-A46F-C6DC6DB4FA0C}"/>
              </a:ext>
            </a:extLst>
          </p:cNvPr>
          <p:cNvPicPr/>
          <p:nvPr/>
        </p:nvPicPr>
        <p:blipFill>
          <a:blip r:embed="rId6" cstate="print"/>
          <a:stretch>
            <a:fillRect/>
          </a:stretch>
        </p:blipFill>
        <p:spPr>
          <a:xfrm>
            <a:off x="1077144" y="5659855"/>
            <a:ext cx="1706107" cy="796135"/>
          </a:xfrm>
          <a:prstGeom prst="rect">
            <a:avLst/>
          </a:prstGeom>
        </p:spPr>
      </p:pic>
      <p:sp>
        <p:nvSpPr>
          <p:cNvPr id="57" name="TextBox 56">
            <a:extLst>
              <a:ext uri="{FF2B5EF4-FFF2-40B4-BE49-F238E27FC236}">
                <a16:creationId xmlns:a16="http://schemas.microsoft.com/office/drawing/2014/main" id="{CC087C80-3EE8-4AE9-9FDF-18C34C39894A}"/>
              </a:ext>
            </a:extLst>
          </p:cNvPr>
          <p:cNvSpPr txBox="1"/>
          <p:nvPr/>
        </p:nvSpPr>
        <p:spPr>
          <a:xfrm>
            <a:off x="316661" y="5156416"/>
            <a:ext cx="2978661" cy="461665"/>
          </a:xfrm>
          <a:prstGeom prst="rect">
            <a:avLst/>
          </a:prstGeom>
          <a:noFill/>
        </p:spPr>
        <p:txBody>
          <a:bodyPr wrap="square" rtlCol="0">
            <a:spAutoFit/>
          </a:bodyPr>
          <a:lstStyle/>
          <a:p>
            <a:pPr algn="ctr"/>
            <a:r>
              <a:rPr lang="en-GB" sz="2400" b="1" u="sng" dirty="0">
                <a:solidFill>
                  <a:srgbClr val="7030A0"/>
                </a:solidFill>
                <a:latin typeface="Twinkl" panose="02000000000000000000" pitchFamily="2" charset="0"/>
                <a:ea typeface="KBDunkTank" panose="02000603000000000000" pitchFamily="2" charset="0"/>
              </a:rPr>
              <a:t>Mental Agility</a:t>
            </a:r>
          </a:p>
        </p:txBody>
      </p:sp>
      <p:pic>
        <p:nvPicPr>
          <p:cNvPr id="2" name="Picture 2" descr="Image result for cartoon spring">
            <a:extLst>
              <a:ext uri="{FF2B5EF4-FFF2-40B4-BE49-F238E27FC236}">
                <a16:creationId xmlns:a16="http://schemas.microsoft.com/office/drawing/2014/main" id="{3581ED9D-6637-4C89-B861-11DE157E0E7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0115" b="41186"/>
          <a:stretch/>
        </p:blipFill>
        <p:spPr bwMode="auto">
          <a:xfrm>
            <a:off x="4180391" y="5034388"/>
            <a:ext cx="1821219" cy="470722"/>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40">
            <a:extLst>
              <a:ext uri="{FF2B5EF4-FFF2-40B4-BE49-F238E27FC236}">
                <a16:creationId xmlns:a16="http://schemas.microsoft.com/office/drawing/2014/main" id="{D8169CD0-7032-4435-91BF-74826999487C}"/>
              </a:ext>
            </a:extLst>
          </p:cNvPr>
          <p:cNvSpPr/>
          <p:nvPr/>
        </p:nvSpPr>
        <p:spPr>
          <a:xfrm>
            <a:off x="135746" y="3378323"/>
            <a:ext cx="3240000" cy="16383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u="sng" dirty="0">
              <a:solidFill>
                <a:srgbClr val="92D050"/>
              </a:solidFill>
              <a:latin typeface="Twinkl" panose="02000000000000000000" pitchFamily="2" charset="0"/>
              <a:ea typeface="KBDunkTank" panose="02000603000000000000" pitchFamily="2" charset="0"/>
            </a:endParaRPr>
          </a:p>
        </p:txBody>
      </p:sp>
      <p:sp>
        <p:nvSpPr>
          <p:cNvPr id="36" name="TextBox 35">
            <a:extLst>
              <a:ext uri="{FF2B5EF4-FFF2-40B4-BE49-F238E27FC236}">
                <a16:creationId xmlns:a16="http://schemas.microsoft.com/office/drawing/2014/main" id="{9C2B486A-CAE6-4E94-9410-3E401603B77F}"/>
              </a:ext>
            </a:extLst>
          </p:cNvPr>
          <p:cNvSpPr txBox="1"/>
          <p:nvPr/>
        </p:nvSpPr>
        <p:spPr>
          <a:xfrm>
            <a:off x="257837" y="3435196"/>
            <a:ext cx="2957778" cy="830997"/>
          </a:xfrm>
          <a:prstGeom prst="rect">
            <a:avLst/>
          </a:prstGeom>
          <a:noFill/>
        </p:spPr>
        <p:txBody>
          <a:bodyPr wrap="square">
            <a:spAutoFit/>
          </a:bodyPr>
          <a:lstStyle/>
          <a:p>
            <a:pPr algn="ctr"/>
            <a:r>
              <a:rPr lang="en-GB" sz="2400" b="1" u="sng" dirty="0">
                <a:solidFill>
                  <a:srgbClr val="92D050"/>
                </a:solidFill>
                <a:latin typeface="Twinkl" panose="02000000000000000000" pitchFamily="2" charset="0"/>
                <a:ea typeface="KBDunkTank" panose="02000603000000000000" pitchFamily="2" charset="0"/>
              </a:rPr>
              <a:t>Modern Language - German</a:t>
            </a:r>
            <a:endParaRPr lang="en-GB" dirty="0"/>
          </a:p>
        </p:txBody>
      </p:sp>
      <p:sp>
        <p:nvSpPr>
          <p:cNvPr id="39" name="TextBox 38">
            <a:extLst>
              <a:ext uri="{FF2B5EF4-FFF2-40B4-BE49-F238E27FC236}">
                <a16:creationId xmlns:a16="http://schemas.microsoft.com/office/drawing/2014/main" id="{89F6D550-F4C7-4567-8A08-597918121D6C}"/>
              </a:ext>
            </a:extLst>
          </p:cNvPr>
          <p:cNvSpPr txBox="1"/>
          <p:nvPr/>
        </p:nvSpPr>
        <p:spPr>
          <a:xfrm>
            <a:off x="108013" y="4146026"/>
            <a:ext cx="3187309" cy="830997"/>
          </a:xfrm>
          <a:prstGeom prst="rect">
            <a:avLst/>
          </a:prstGeom>
          <a:noFill/>
        </p:spPr>
        <p:txBody>
          <a:bodyPr wrap="square">
            <a:spAutoFit/>
          </a:bodyPr>
          <a:lstStyle/>
          <a:p>
            <a:r>
              <a:rPr lang="en-GB" sz="1200" dirty="0">
                <a:effectLst/>
                <a:latin typeface="Calibri" panose="020F0502020204030204" pitchFamily="34" charset="0"/>
                <a:ea typeface="Calibri" panose="020F0502020204030204" pitchFamily="34" charset="0"/>
              </a:rPr>
              <a:t>In the second term we are learning how to describe the </a:t>
            </a:r>
            <a:r>
              <a:rPr lang="en-GB" sz="1200" b="1" dirty="0">
                <a:solidFill>
                  <a:schemeClr val="accent6"/>
                </a:solidFill>
                <a:effectLst/>
                <a:latin typeface="Calibri" panose="020F0502020204030204" pitchFamily="34" charset="0"/>
                <a:ea typeface="Calibri" panose="020F0502020204030204" pitchFamily="34" charset="0"/>
              </a:rPr>
              <a:t>weather</a:t>
            </a:r>
            <a:r>
              <a:rPr lang="en-GB" sz="1200" dirty="0">
                <a:effectLst/>
                <a:latin typeface="Calibri" panose="020F0502020204030204" pitchFamily="34" charset="0"/>
                <a:ea typeface="Calibri" panose="020F0502020204030204" pitchFamily="34" charset="0"/>
              </a:rPr>
              <a:t>, name </a:t>
            </a:r>
            <a:r>
              <a:rPr lang="en-GB" sz="1200" b="1" dirty="0">
                <a:solidFill>
                  <a:schemeClr val="accent6"/>
                </a:solidFill>
                <a:effectLst/>
                <a:latin typeface="Calibri" panose="020F0502020204030204" pitchFamily="34" charset="0"/>
                <a:ea typeface="Calibri" panose="020F0502020204030204" pitchFamily="34" charset="0"/>
              </a:rPr>
              <a:t>animals</a:t>
            </a:r>
            <a:r>
              <a:rPr lang="en-GB" sz="1200" dirty="0">
                <a:effectLst/>
                <a:latin typeface="Calibri" panose="020F0502020204030204" pitchFamily="34" charset="0"/>
                <a:ea typeface="Calibri" panose="020F0502020204030204" pitchFamily="34" charset="0"/>
              </a:rPr>
              <a:t> and </a:t>
            </a:r>
            <a:r>
              <a:rPr lang="en-GB" sz="1200" b="1" dirty="0">
                <a:solidFill>
                  <a:schemeClr val="accent6"/>
                </a:solidFill>
                <a:effectLst/>
                <a:latin typeface="Calibri" panose="020F0502020204030204" pitchFamily="34" charset="0"/>
                <a:ea typeface="Calibri" panose="020F0502020204030204" pitchFamily="34" charset="0"/>
              </a:rPr>
              <a:t>family</a:t>
            </a:r>
            <a:r>
              <a:rPr lang="en-GB" sz="1200" dirty="0">
                <a:effectLst/>
                <a:latin typeface="Calibri" panose="020F0502020204030204" pitchFamily="34" charset="0"/>
                <a:ea typeface="Calibri" panose="020F0502020204030204" pitchFamily="34" charset="0"/>
              </a:rPr>
              <a:t> </a:t>
            </a:r>
            <a:r>
              <a:rPr lang="en-GB" sz="1200" b="1" dirty="0">
                <a:solidFill>
                  <a:schemeClr val="accent6"/>
                </a:solidFill>
                <a:effectLst/>
                <a:latin typeface="Calibri" panose="020F0502020204030204" pitchFamily="34" charset="0"/>
                <a:ea typeface="Calibri" panose="020F0502020204030204" pitchFamily="34" charset="0"/>
              </a:rPr>
              <a:t>members. </a:t>
            </a:r>
            <a:r>
              <a:rPr lang="en-GB" sz="1200" dirty="0">
                <a:effectLst/>
                <a:latin typeface="Calibri" panose="020F0502020204030204" pitchFamily="34" charset="0"/>
                <a:ea typeface="Calibri" panose="020F0502020204030204" pitchFamily="34" charset="0"/>
              </a:rPr>
              <a:t>Next Primary 6 will focus on</a:t>
            </a:r>
            <a:r>
              <a:rPr lang="en-GB" sz="1200" b="1" dirty="0">
                <a:solidFill>
                  <a:schemeClr val="accent6"/>
                </a:solidFill>
                <a:effectLst/>
                <a:latin typeface="Calibri" panose="020F0502020204030204" pitchFamily="34" charset="0"/>
                <a:ea typeface="Calibri" panose="020F0502020204030204" pitchFamily="34" charset="0"/>
              </a:rPr>
              <a:t> body parts </a:t>
            </a:r>
            <a:r>
              <a:rPr lang="en-GB" sz="1200" dirty="0">
                <a:effectLst/>
                <a:latin typeface="Calibri" panose="020F0502020204030204" pitchFamily="34" charset="0"/>
                <a:ea typeface="Calibri" panose="020F0502020204030204" pitchFamily="34" charset="0"/>
              </a:rPr>
              <a:t>and the names of</a:t>
            </a:r>
            <a:r>
              <a:rPr lang="en-GB" sz="1200" b="1" dirty="0">
                <a:solidFill>
                  <a:schemeClr val="accent6"/>
                </a:solidFill>
                <a:effectLst/>
                <a:latin typeface="Calibri" panose="020F0502020204030204" pitchFamily="34" charset="0"/>
                <a:ea typeface="Calibri" panose="020F0502020204030204" pitchFamily="34" charset="0"/>
              </a:rPr>
              <a:t> clothing</a:t>
            </a:r>
            <a:r>
              <a:rPr lang="en-GB" sz="1200" dirty="0">
                <a:effectLst/>
                <a:latin typeface="Calibri" panose="020F0502020204030204" pitchFamily="34" charset="0"/>
                <a:ea typeface="Calibri" panose="020F0502020204030204" pitchFamily="34" charset="0"/>
              </a:rPr>
              <a:t>.</a:t>
            </a:r>
            <a:endParaRPr lang="en-GB" sz="1000" dirty="0">
              <a:effectLst/>
              <a:latin typeface="Sassoon Primary Infan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7166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2704</TotalTime>
  <Words>972</Words>
  <Application>Microsoft Office PowerPoint</Application>
  <PresentationFormat>A4 Paper (210x297 mm)</PresentationFormat>
  <Paragraphs>63</Paragraphs>
  <Slides>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Calibri</vt:lpstr>
      <vt:lpstr>Calibri Light</vt:lpstr>
      <vt:lpstr>KBDunkTank</vt:lpstr>
      <vt:lpstr>New serif</vt:lpstr>
      <vt:lpstr>Sassoon Primary Infant</vt:lpstr>
      <vt:lpstr>SassoonPrimaryInfant</vt:lpstr>
      <vt:lpstr>Twinkl</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McNeill;Val Henry</dc:creator>
  <cp:lastModifiedBy>Jaqueline Brunner</cp:lastModifiedBy>
  <cp:revision>181</cp:revision>
  <cp:lastPrinted>2019-09-06T12:45:09Z</cp:lastPrinted>
  <dcterms:created xsi:type="dcterms:W3CDTF">2017-07-09T15:46:33Z</dcterms:created>
  <dcterms:modified xsi:type="dcterms:W3CDTF">2023-01-26T22:01:35Z</dcterms:modified>
</cp:coreProperties>
</file>