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63" r:id="rId2"/>
    <p:sldId id="266" r:id="rId3"/>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12" autoAdjust="0"/>
    <p:restoredTop sz="94660"/>
  </p:normalViewPr>
  <p:slideViewPr>
    <p:cSldViewPr snapToGrid="0">
      <p:cViewPr varScale="1">
        <p:scale>
          <a:sx n="48" d="100"/>
          <a:sy n="48" d="100"/>
        </p:scale>
        <p:origin x="2100" y="-1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862" cy="497333"/>
          </a:xfrm>
          <a:prstGeom prst="rect">
            <a:avLst/>
          </a:prstGeom>
        </p:spPr>
        <p:txBody>
          <a:bodyPr vert="horz" lIns="87215" tIns="43608" rIns="87215" bIns="43608" rtlCol="0"/>
          <a:lstStyle>
            <a:lvl1pPr algn="l">
              <a:defRPr sz="1100"/>
            </a:lvl1pPr>
          </a:lstStyle>
          <a:p>
            <a:endParaRPr lang="en-GB"/>
          </a:p>
        </p:txBody>
      </p:sp>
      <p:sp>
        <p:nvSpPr>
          <p:cNvPr id="3" name="Date Placeholder 2"/>
          <p:cNvSpPr>
            <a:spLocks noGrp="1"/>
          </p:cNvSpPr>
          <p:nvPr>
            <p:ph type="dt" idx="1"/>
          </p:nvPr>
        </p:nvSpPr>
        <p:spPr>
          <a:xfrm>
            <a:off x="3850294" y="1"/>
            <a:ext cx="2945862" cy="497333"/>
          </a:xfrm>
          <a:prstGeom prst="rect">
            <a:avLst/>
          </a:prstGeom>
        </p:spPr>
        <p:txBody>
          <a:bodyPr vert="horz" lIns="87215" tIns="43608" rIns="87215" bIns="43608" rtlCol="0"/>
          <a:lstStyle>
            <a:lvl1pPr algn="r">
              <a:defRPr sz="1100"/>
            </a:lvl1pPr>
          </a:lstStyle>
          <a:p>
            <a:fld id="{EFB41DFF-A61D-4F1C-BEE1-7D315297ECA2}" type="datetimeFigureOut">
              <a:rPr lang="en-GB" smtClean="0"/>
              <a:pPr/>
              <a:t>20/05/2022</a:t>
            </a:fld>
            <a:endParaRPr lang="en-GB"/>
          </a:p>
        </p:txBody>
      </p:sp>
      <p:sp>
        <p:nvSpPr>
          <p:cNvPr id="4" name="Slide Image Placeholder 3"/>
          <p:cNvSpPr>
            <a:spLocks noGrp="1" noRot="1" noChangeAspect="1"/>
          </p:cNvSpPr>
          <p:nvPr>
            <p:ph type="sldImg" idx="2"/>
          </p:nvPr>
        </p:nvSpPr>
        <p:spPr>
          <a:xfrm>
            <a:off x="2238375" y="1239838"/>
            <a:ext cx="2320925" cy="3352800"/>
          </a:xfrm>
          <a:prstGeom prst="rect">
            <a:avLst/>
          </a:prstGeom>
          <a:noFill/>
          <a:ln w="12700">
            <a:solidFill>
              <a:prstClr val="black"/>
            </a:solidFill>
          </a:ln>
        </p:spPr>
        <p:txBody>
          <a:bodyPr vert="horz" lIns="87215" tIns="43608" rIns="87215" bIns="43608" rtlCol="0" anchor="ctr"/>
          <a:lstStyle/>
          <a:p>
            <a:endParaRPr lang="en-GB"/>
          </a:p>
        </p:txBody>
      </p:sp>
      <p:sp>
        <p:nvSpPr>
          <p:cNvPr id="5" name="Notes Placeholder 4"/>
          <p:cNvSpPr>
            <a:spLocks noGrp="1"/>
          </p:cNvSpPr>
          <p:nvPr>
            <p:ph type="body" sz="quarter" idx="3"/>
          </p:nvPr>
        </p:nvSpPr>
        <p:spPr>
          <a:xfrm>
            <a:off x="679464" y="4777783"/>
            <a:ext cx="5438748" cy="3907834"/>
          </a:xfrm>
          <a:prstGeom prst="rect">
            <a:avLst/>
          </a:prstGeom>
        </p:spPr>
        <p:txBody>
          <a:bodyPr vert="horz" lIns="87215" tIns="43608" rIns="87215" bIns="436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9306"/>
            <a:ext cx="2945862" cy="497333"/>
          </a:xfrm>
          <a:prstGeom prst="rect">
            <a:avLst/>
          </a:prstGeom>
        </p:spPr>
        <p:txBody>
          <a:bodyPr vert="horz" lIns="87215" tIns="43608" rIns="87215" bIns="43608" rtlCol="0" anchor="b"/>
          <a:lstStyle>
            <a:lvl1pPr algn="l">
              <a:defRPr sz="1100"/>
            </a:lvl1pPr>
          </a:lstStyle>
          <a:p>
            <a:endParaRPr lang="en-GB"/>
          </a:p>
        </p:txBody>
      </p:sp>
      <p:sp>
        <p:nvSpPr>
          <p:cNvPr id="7" name="Slide Number Placeholder 6"/>
          <p:cNvSpPr>
            <a:spLocks noGrp="1"/>
          </p:cNvSpPr>
          <p:nvPr>
            <p:ph type="sldNum" sz="quarter" idx="5"/>
          </p:nvPr>
        </p:nvSpPr>
        <p:spPr>
          <a:xfrm>
            <a:off x="3850294" y="9429306"/>
            <a:ext cx="2945862" cy="497333"/>
          </a:xfrm>
          <a:prstGeom prst="rect">
            <a:avLst/>
          </a:prstGeom>
        </p:spPr>
        <p:txBody>
          <a:bodyPr vert="horz" lIns="87215" tIns="43608" rIns="87215" bIns="43608" rtlCol="0" anchor="b"/>
          <a:lstStyle>
            <a:lvl1pPr algn="r">
              <a:defRPr sz="1100"/>
            </a:lvl1pPr>
          </a:lstStyle>
          <a:p>
            <a:fld id="{01E512D0-BFF3-4126-A17F-2CFD7B696441}" type="slidenum">
              <a:rPr lang="en-GB" smtClean="0"/>
              <a:pPr/>
              <a:t>‹#›</a:t>
            </a:fld>
            <a:endParaRPr lang="en-GB"/>
          </a:p>
        </p:txBody>
      </p:sp>
    </p:spTree>
    <p:extLst>
      <p:ext uri="{BB962C8B-B14F-4D97-AF65-F5344CB8AC3E}">
        <p14:creationId xmlns:p14="http://schemas.microsoft.com/office/powerpoint/2010/main" val="124005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E512D0-BFF3-4126-A17F-2CFD7B696441}" type="slidenum">
              <a:rPr lang="en-GB" smtClean="0"/>
              <a:pPr/>
              <a:t>2</a:t>
            </a:fld>
            <a:endParaRPr lang="en-GB"/>
          </a:p>
        </p:txBody>
      </p:sp>
    </p:spTree>
    <p:extLst>
      <p:ext uri="{BB962C8B-B14F-4D97-AF65-F5344CB8AC3E}">
        <p14:creationId xmlns:p14="http://schemas.microsoft.com/office/powerpoint/2010/main" val="336861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7452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496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203064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43124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619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36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75705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65758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4372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357928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9924E-CDC0-4DE2-AFA2-1FEE1A990F45}" type="datetimeFigureOut">
              <a:rPr lang="en-GB" smtClean="0"/>
              <a:pPr/>
              <a:t>20/05/2022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B28D2E-137C-48A1-8FAD-9BA27DC2D801}" type="slidenum">
              <a:rPr lang="en-GB" smtClean="0"/>
              <a:pPr/>
              <a:t>‹#›</a:t>
            </a:fld>
            <a:endParaRPr lang="en-GB"/>
          </a:p>
        </p:txBody>
      </p:sp>
    </p:spTree>
    <p:extLst>
      <p:ext uri="{BB962C8B-B14F-4D97-AF65-F5344CB8AC3E}">
        <p14:creationId xmlns:p14="http://schemas.microsoft.com/office/powerpoint/2010/main" val="279975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9924E-CDC0-4DE2-AFA2-1FEE1A990F45}" type="datetimeFigureOut">
              <a:rPr lang="en-GB" smtClean="0"/>
              <a:pPr/>
              <a:t>20/05/2022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6B28D2E-137C-48A1-8FAD-9BA27DC2D801}" type="slidenum">
              <a:rPr lang="en-GB" smtClean="0"/>
              <a:pPr/>
              <a:t>‹#›</a:t>
            </a:fld>
            <a:endParaRPr lang="en-GB"/>
          </a:p>
        </p:txBody>
      </p:sp>
    </p:spTree>
    <p:extLst>
      <p:ext uri="{BB962C8B-B14F-4D97-AF65-F5344CB8AC3E}">
        <p14:creationId xmlns:p14="http://schemas.microsoft.com/office/powerpoint/2010/main" val="1126742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www.royalmileprimary.com/category/primary" TargetMode="External"/><Relationship Id="rId10" Type="http://schemas.openxmlformats.org/officeDocument/2006/relationships/image" Target="../media/image16.jpeg"/><Relationship Id="rId4" Type="http://schemas.openxmlformats.org/officeDocument/2006/relationships/image" Target="../media/image11.jpe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age result for fraction decimal percentage">
            <a:extLst>
              <a:ext uri="{FF2B5EF4-FFF2-40B4-BE49-F238E27FC236}">
                <a16:creationId xmlns:a16="http://schemas.microsoft.com/office/drawing/2014/main" id="{2C8FA35E-FF3C-4F46-A7D6-0E665CF04C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85" b="31207"/>
          <a:stretch/>
        </p:blipFill>
        <p:spPr bwMode="auto">
          <a:xfrm>
            <a:off x="5555392" y="1175839"/>
            <a:ext cx="1001041" cy="72018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digital and analog">
            <a:extLst>
              <a:ext uri="{FF2B5EF4-FFF2-40B4-BE49-F238E27FC236}">
                <a16:creationId xmlns:a16="http://schemas.microsoft.com/office/drawing/2014/main" id="{D21F2C2D-0D6C-43E0-9C57-A31C70E2B8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6647" y="3169194"/>
            <a:ext cx="592839" cy="6097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usical notes">
            <a:extLst>
              <a:ext uri="{FF2B5EF4-FFF2-40B4-BE49-F238E27FC236}">
                <a16:creationId xmlns:a16="http://schemas.microsoft.com/office/drawing/2014/main" id="{4F1F3CBD-C59F-443A-83F8-834B2802E3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1644" y="6191562"/>
            <a:ext cx="902395" cy="787805"/>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p:nvSpPr>
        <p:spPr>
          <a:xfrm>
            <a:off x="200254" y="96822"/>
            <a:ext cx="6563657" cy="936000"/>
          </a:xfrm>
          <a:prstGeom prst="roundRect">
            <a:avLst/>
          </a:prstGeom>
          <a:solidFill>
            <a:srgbClr val="FF000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2" name="TextBox 31"/>
          <p:cNvSpPr txBox="1"/>
          <p:nvPr/>
        </p:nvSpPr>
        <p:spPr>
          <a:xfrm>
            <a:off x="106168" y="3280"/>
            <a:ext cx="6751832" cy="830997"/>
          </a:xfrm>
          <a:prstGeom prst="rect">
            <a:avLst/>
          </a:prstGeom>
          <a:noFill/>
        </p:spPr>
        <p:txBody>
          <a:bodyPr wrap="square" rtlCol="0">
            <a:spAutoFit/>
          </a:bodyPr>
          <a:lstStyle/>
          <a:p>
            <a:pPr algn="ctr"/>
            <a:r>
              <a:rPr lang="en-GB" sz="4800" dirty="0">
                <a:latin typeface="KBDunkTank" panose="02000603000000000000" pitchFamily="2" charset="0"/>
                <a:ea typeface="KBDunkTank" panose="02000603000000000000" pitchFamily="2" charset="0"/>
              </a:rPr>
              <a:t>Welcome to P7!</a:t>
            </a:r>
          </a:p>
        </p:txBody>
      </p:sp>
      <p:sp>
        <p:nvSpPr>
          <p:cNvPr id="17" name="Rectangle 16"/>
          <p:cNvSpPr/>
          <p:nvPr/>
        </p:nvSpPr>
        <p:spPr>
          <a:xfrm>
            <a:off x="294342" y="673987"/>
            <a:ext cx="6375483" cy="369332"/>
          </a:xfrm>
          <a:prstGeom prst="rect">
            <a:avLst/>
          </a:prstGeom>
        </p:spPr>
        <p:txBody>
          <a:bodyPr wrap="square">
            <a:spAutoFit/>
          </a:bodyPr>
          <a:lstStyle/>
          <a:p>
            <a:pPr algn="ctr"/>
            <a:r>
              <a:rPr lang="en-GB" dirty="0">
                <a:latin typeface="KBDunkTank" panose="02000603000000000000" pitchFamily="2" charset="0"/>
                <a:ea typeface="KBDunkTank" panose="02000603000000000000" pitchFamily="2" charset="0"/>
              </a:rPr>
              <a:t>In the last term in Primary 7 we will be learning…….</a:t>
            </a:r>
          </a:p>
        </p:txBody>
      </p:sp>
      <p:grpSp>
        <p:nvGrpSpPr>
          <p:cNvPr id="60" name="Group 59"/>
          <p:cNvGrpSpPr/>
          <p:nvPr/>
        </p:nvGrpSpPr>
        <p:grpSpPr>
          <a:xfrm>
            <a:off x="3384595" y="5645857"/>
            <a:ext cx="3420070" cy="2693216"/>
            <a:chOff x="269269" y="3669"/>
            <a:chExt cx="4336466" cy="7137081"/>
          </a:xfrm>
        </p:grpSpPr>
        <p:sp>
          <p:nvSpPr>
            <p:cNvPr id="61" name="TextBox 60"/>
            <p:cNvSpPr txBox="1"/>
            <p:nvPr/>
          </p:nvSpPr>
          <p:spPr>
            <a:xfrm>
              <a:off x="269269" y="3669"/>
              <a:ext cx="4263417" cy="6647259"/>
            </a:xfrm>
            <a:prstGeom prst="rect">
              <a:avLst/>
            </a:prstGeom>
            <a:noFill/>
            <a:ln>
              <a:solidFill>
                <a:schemeClr val="bg1"/>
              </a:solidFill>
            </a:ln>
          </p:spPr>
          <p:txBody>
            <a:bodyPr wrap="square" rtlCol="0">
              <a:spAutoFit/>
            </a:bodyPr>
            <a:lstStyle/>
            <a:p>
              <a:r>
                <a:rPr lang="en-GB" sz="2000" dirty="0">
                  <a:latin typeface="KBDunkTank" panose="02000603000000000000" pitchFamily="2" charset="0"/>
                  <a:ea typeface="KBDunkTank" panose="02000603000000000000" pitchFamily="2" charset="0"/>
                </a:rPr>
                <a:t>           Getting creative with      .         </a:t>
              </a:r>
              <a:r>
                <a:rPr lang="en-GB" sz="2400" b="1" u="sng" dirty="0">
                  <a:latin typeface="KBDunkTank" panose="02000603000000000000" pitchFamily="2" charset="0"/>
                  <a:ea typeface="KBDunkTank" panose="02000603000000000000" pitchFamily="2" charset="0"/>
                </a:rPr>
                <a:t>classical music </a:t>
              </a:r>
            </a:p>
            <a:p>
              <a:pPr algn="ctr"/>
              <a:endParaRPr lang="en-GB" sz="2400" b="1" u="sng" dirty="0">
                <a:latin typeface="KBDunkTank" panose="02000603000000000000" pitchFamily="2" charset="0"/>
                <a:ea typeface="KBDunkTank" panose="02000603000000000000" pitchFamily="2" charset="0"/>
              </a:endParaRPr>
            </a:p>
            <a:p>
              <a:pPr algn="ctr"/>
              <a:endParaRPr lang="en-GB" sz="2400" b="1" u="sng" dirty="0">
                <a:latin typeface="KBDunkTank" panose="02000603000000000000" pitchFamily="2" charset="0"/>
                <a:ea typeface="KBDunkTank" panose="02000603000000000000" pitchFamily="2" charset="0"/>
              </a:endParaRPr>
            </a:p>
            <a:p>
              <a:r>
                <a:rPr lang="en-GB" sz="1300" dirty="0">
                  <a:latin typeface="Sassoon Primary Infant"/>
                </a:rPr>
                <a:t>Ten Pieces is an exciting initiative aiming to open up the world of classical music to a new generation of children and inspire them to develop their own creative responses to pieces of music using a variety of art forms </a:t>
              </a:r>
              <a:endParaRPr lang="en-GB" sz="1300" u="sng" dirty="0">
                <a:latin typeface="Sassoon Primary Infant"/>
                <a:ea typeface="KBDunkTank" panose="02000603000000000000" pitchFamily="2" charset="0"/>
              </a:endParaRPr>
            </a:p>
          </p:txBody>
        </p:sp>
        <p:sp>
          <p:nvSpPr>
            <p:cNvPr id="63" name="Rounded Rectangle 62"/>
            <p:cNvSpPr/>
            <p:nvPr/>
          </p:nvSpPr>
          <p:spPr>
            <a:xfrm>
              <a:off x="298450" y="116552"/>
              <a:ext cx="4307285" cy="70241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grpSp>
        <p:nvGrpSpPr>
          <p:cNvPr id="96" name="Group 95"/>
          <p:cNvGrpSpPr/>
          <p:nvPr/>
        </p:nvGrpSpPr>
        <p:grpSpPr>
          <a:xfrm>
            <a:off x="3447638" y="1032822"/>
            <a:ext cx="3240000" cy="4623532"/>
            <a:chOff x="0" y="-150150"/>
            <a:chExt cx="6343997" cy="4849150"/>
          </a:xfrm>
        </p:grpSpPr>
        <p:sp>
          <p:nvSpPr>
            <p:cNvPr id="98" name="TextBox 97"/>
            <p:cNvSpPr txBox="1"/>
            <p:nvPr/>
          </p:nvSpPr>
          <p:spPr>
            <a:xfrm>
              <a:off x="589361" y="-150150"/>
              <a:ext cx="5078141" cy="517236"/>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Maths</a:t>
              </a:r>
              <a:r>
                <a:rPr lang="en-GB" u="sng" dirty="0">
                  <a:latin typeface="KBDunkTank" panose="02000603000000000000" pitchFamily="2" charset="0"/>
                  <a:ea typeface="KBDunkTank" panose="02000603000000000000" pitchFamily="2" charset="0"/>
                </a:rPr>
                <a:t> </a:t>
              </a:r>
            </a:p>
          </p:txBody>
        </p:sp>
        <p:sp>
          <p:nvSpPr>
            <p:cNvPr id="99" name="Rounded Rectangle 98"/>
            <p:cNvSpPr/>
            <p:nvPr/>
          </p:nvSpPr>
          <p:spPr>
            <a:xfrm>
              <a:off x="0" y="-91058"/>
              <a:ext cx="6343997" cy="47900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08" name="TextBox 107"/>
          <p:cNvSpPr txBox="1"/>
          <p:nvPr/>
        </p:nvSpPr>
        <p:spPr>
          <a:xfrm>
            <a:off x="884946" y="1122671"/>
            <a:ext cx="1640540" cy="461665"/>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Literacy </a:t>
            </a:r>
          </a:p>
        </p:txBody>
      </p:sp>
      <p:sp>
        <p:nvSpPr>
          <p:cNvPr id="109" name="Rounded Rectangle 108"/>
          <p:cNvSpPr/>
          <p:nvPr/>
        </p:nvSpPr>
        <p:spPr>
          <a:xfrm>
            <a:off x="106168" y="1138392"/>
            <a:ext cx="3240000" cy="42318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121" name="TextBox 120"/>
          <p:cNvSpPr txBox="1"/>
          <p:nvPr/>
        </p:nvSpPr>
        <p:spPr>
          <a:xfrm>
            <a:off x="266363" y="5387148"/>
            <a:ext cx="3018971" cy="830997"/>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Health &amp; Wellbeing</a:t>
            </a:r>
          </a:p>
          <a:p>
            <a:pPr algn="ctr"/>
            <a:r>
              <a:rPr lang="en-GB" sz="2400" u="sng" dirty="0">
                <a:latin typeface="KBDunkTank" panose="02000603000000000000" pitchFamily="2" charset="0"/>
                <a:ea typeface="KBDunkTank" panose="02000603000000000000" pitchFamily="2" charset="0"/>
              </a:rPr>
              <a:t> </a:t>
            </a:r>
          </a:p>
        </p:txBody>
      </p:sp>
      <p:sp>
        <p:nvSpPr>
          <p:cNvPr id="122" name="Rounded Rectangle 121"/>
          <p:cNvSpPr/>
          <p:nvPr/>
        </p:nvSpPr>
        <p:spPr>
          <a:xfrm>
            <a:off x="144595" y="5428342"/>
            <a:ext cx="3240000" cy="285157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a:p>
        </p:txBody>
      </p:sp>
      <p:sp>
        <p:nvSpPr>
          <p:cNvPr id="56" name="TextBox 55"/>
          <p:cNvSpPr txBox="1"/>
          <p:nvPr/>
        </p:nvSpPr>
        <p:spPr>
          <a:xfrm>
            <a:off x="367870" y="5801175"/>
            <a:ext cx="3018972" cy="2723823"/>
          </a:xfrm>
          <a:prstGeom prst="rect">
            <a:avLst/>
          </a:prstGeom>
          <a:noFill/>
        </p:spPr>
        <p:txBody>
          <a:bodyPr wrap="square" rtlCol="0">
            <a:spAutoFit/>
          </a:bodyPr>
          <a:lstStyle/>
          <a:p>
            <a:r>
              <a:rPr lang="en-GB" sz="1300" dirty="0">
                <a:latin typeface="Sassoon Primary Infant"/>
              </a:rPr>
              <a:t>We </a:t>
            </a:r>
            <a:r>
              <a:rPr lang="en-GB" sz="1300" dirty="0">
                <a:latin typeface="Sassoon Primary Infant"/>
                <a:cs typeface="Sanskrit Text" panose="020B0502040204020203" pitchFamily="18" charset="0"/>
              </a:rPr>
              <a:t>are going to focus on relationships, sexual health and parenthood (RSHP) education. Here are some of the things we are planning to cover:</a:t>
            </a:r>
          </a:p>
          <a:p>
            <a:endParaRPr lang="en-GB" sz="1300" dirty="0">
              <a:latin typeface="Sassoon Primary Infant"/>
              <a:cs typeface="Sanskrit Text" panose="020B0502040204020203" pitchFamily="18" charset="0"/>
            </a:endParaRPr>
          </a:p>
          <a:p>
            <a:pPr marL="285750" indent="-285750">
              <a:buFontTx/>
              <a:buChar char="-"/>
            </a:pPr>
            <a:r>
              <a:rPr lang="en-GB" sz="1300" dirty="0">
                <a:latin typeface="Sassoon Primary Infant"/>
                <a:cs typeface="Sanskrit Text" panose="020B0502040204020203" pitchFamily="18" charset="0"/>
              </a:rPr>
              <a:t>Feelings and puberty</a:t>
            </a:r>
          </a:p>
          <a:p>
            <a:pPr marL="285750" indent="-285750">
              <a:buFontTx/>
              <a:buChar char="-"/>
            </a:pPr>
            <a:r>
              <a:rPr lang="en-GB" sz="1300" dirty="0">
                <a:latin typeface="Sassoon Primary Infant"/>
                <a:cs typeface="Sanskrit Text" panose="020B0502040204020203" pitchFamily="18" charset="0"/>
              </a:rPr>
              <a:t>Personal hygiene</a:t>
            </a:r>
          </a:p>
          <a:p>
            <a:pPr marL="285750" indent="-285750">
              <a:buFontTx/>
              <a:buChar char="-"/>
            </a:pPr>
            <a:r>
              <a:rPr lang="en-GB" sz="1300" dirty="0">
                <a:latin typeface="Sassoon Primary Infant"/>
                <a:cs typeface="Sanskrit Text" panose="020B0502040204020203" pitchFamily="18" charset="0"/>
              </a:rPr>
              <a:t>Stereotypes and equality </a:t>
            </a:r>
          </a:p>
          <a:p>
            <a:endParaRPr lang="en-GB" sz="800" dirty="0">
              <a:latin typeface="Comic Sans MS" panose="030F0702030302020204" pitchFamily="66" charset="0"/>
              <a:cs typeface="Sanskrit Text" panose="020B0502040204020203" pitchFamily="18" charset="0"/>
            </a:endParaRPr>
          </a:p>
          <a:p>
            <a:pPr algn="ctr"/>
            <a:endParaRPr lang="en-GB" sz="800" b="1" u="sng" dirty="0">
              <a:latin typeface="Comic Sans MS" panose="030F0702030302020204" pitchFamily="66" charset="0"/>
              <a:cs typeface="Sanskrit Text" panose="020B0502040204020203" pitchFamily="18" charset="0"/>
            </a:endParaRPr>
          </a:p>
          <a:p>
            <a:pPr marL="285750" indent="-285750">
              <a:buFontTx/>
              <a:buChar char="-"/>
            </a:pPr>
            <a:endParaRPr lang="en-GB" sz="1300" dirty="0">
              <a:latin typeface="Sanskrit Text" panose="020B0502040204020203" pitchFamily="18" charset="0"/>
              <a:cs typeface="Sanskrit Text" panose="020B0502040204020203" pitchFamily="18" charset="0"/>
            </a:endParaRPr>
          </a:p>
          <a:p>
            <a:pPr marL="285750" indent="-285750">
              <a:buFontTx/>
              <a:buChar char="-"/>
            </a:pPr>
            <a:endParaRPr lang="en-GB" sz="1300" dirty="0">
              <a:latin typeface="Sanskrit Text" panose="020B0502040204020203" pitchFamily="18" charset="0"/>
              <a:cs typeface="Sanskrit Text" panose="020B0502040204020203" pitchFamily="18" charset="0"/>
            </a:endParaRPr>
          </a:p>
          <a:p>
            <a:endParaRPr lang="en-GB" sz="1200" dirty="0">
              <a:latin typeface="SassoonPrimaryInfant"/>
            </a:endParaRPr>
          </a:p>
        </p:txBody>
      </p:sp>
      <p:sp>
        <p:nvSpPr>
          <p:cNvPr id="58" name="TextBox 57"/>
          <p:cNvSpPr txBox="1"/>
          <p:nvPr/>
        </p:nvSpPr>
        <p:spPr>
          <a:xfrm>
            <a:off x="391886" y="6400799"/>
            <a:ext cx="2467428" cy="369332"/>
          </a:xfrm>
          <a:prstGeom prst="rect">
            <a:avLst/>
          </a:prstGeom>
          <a:noFill/>
        </p:spPr>
        <p:txBody>
          <a:bodyPr wrap="square" rtlCol="0">
            <a:spAutoFit/>
          </a:bodyPr>
          <a:lstStyle/>
          <a:p>
            <a:endParaRPr lang="en-GB" dirty="0"/>
          </a:p>
        </p:txBody>
      </p:sp>
      <p:sp>
        <p:nvSpPr>
          <p:cNvPr id="73" name="Rectangle 72"/>
          <p:cNvSpPr/>
          <p:nvPr/>
        </p:nvSpPr>
        <p:spPr>
          <a:xfrm>
            <a:off x="192243" y="4122931"/>
            <a:ext cx="3290866" cy="1015663"/>
          </a:xfrm>
          <a:prstGeom prst="rect">
            <a:avLst/>
          </a:prstGeom>
        </p:spPr>
        <p:txBody>
          <a:bodyPr wrap="square">
            <a:spAutoFit/>
          </a:bodyPr>
          <a:lstStyle/>
          <a:p>
            <a:pPr lvl="0"/>
            <a:r>
              <a:rPr lang="en-GB" sz="1200" dirty="0">
                <a:latin typeface="Sassoon Primary Infant" pitchFamily="2" charset="0"/>
              </a:rPr>
              <a:t>Next we are returning to our reading ability groups. We will considering impact od author’s use of language, justifying inferences with evidence and exploring different accounts of the same event and discuss viewpoints.</a:t>
            </a:r>
          </a:p>
        </p:txBody>
      </p:sp>
      <p:sp>
        <p:nvSpPr>
          <p:cNvPr id="7" name="TextBox 6">
            <a:extLst>
              <a:ext uri="{FF2B5EF4-FFF2-40B4-BE49-F238E27FC236}">
                <a16:creationId xmlns:a16="http://schemas.microsoft.com/office/drawing/2014/main" id="{8A82F91D-5767-4268-B6B7-689D0C52A2CC}"/>
              </a:ext>
            </a:extLst>
          </p:cNvPr>
          <p:cNvSpPr txBox="1"/>
          <p:nvPr/>
        </p:nvSpPr>
        <p:spPr>
          <a:xfrm>
            <a:off x="200254" y="1626079"/>
            <a:ext cx="2566350" cy="1200329"/>
          </a:xfrm>
          <a:prstGeom prst="rect">
            <a:avLst/>
          </a:prstGeom>
          <a:noFill/>
        </p:spPr>
        <p:txBody>
          <a:bodyPr wrap="square" rtlCol="0">
            <a:spAutoFit/>
          </a:bodyPr>
          <a:lstStyle/>
          <a:p>
            <a:r>
              <a:rPr lang="en-GB" sz="1200" dirty="0">
                <a:latin typeface="Sassoon Primary Infant" pitchFamily="2" charset="0"/>
              </a:rPr>
              <a:t>We will conclude</a:t>
            </a:r>
            <a:r>
              <a:rPr lang="en-GB" sz="1200" dirty="0">
                <a:latin typeface="Sassoon Primary Infant"/>
              </a:rPr>
              <a:t> our imaginary mission back in time to warn the people of </a:t>
            </a:r>
            <a:r>
              <a:rPr lang="en-GB" sz="1200" b="1" dirty="0">
                <a:latin typeface="Sassoon Primary Infant"/>
              </a:rPr>
              <a:t>Pompeii</a:t>
            </a:r>
            <a:r>
              <a:rPr lang="en-GB" sz="1200" dirty="0">
                <a:latin typeface="Sassoon Primary Infant"/>
              </a:rPr>
              <a:t> about the volcanic eruption. We will read a </a:t>
            </a:r>
            <a:r>
              <a:rPr lang="en-GB" sz="1200" b="1" dirty="0">
                <a:latin typeface="Sassoon Primary Infant"/>
              </a:rPr>
              <a:t>Non-fiction</a:t>
            </a:r>
            <a:r>
              <a:rPr lang="en-GB" sz="1200" dirty="0">
                <a:latin typeface="Sassoon Primary Infant"/>
              </a:rPr>
              <a:t> e-book, locating key information in the text and creating an action plan.</a:t>
            </a:r>
          </a:p>
        </p:txBody>
      </p:sp>
      <p:sp>
        <p:nvSpPr>
          <p:cNvPr id="43" name="TextBox 42">
            <a:extLst>
              <a:ext uri="{FF2B5EF4-FFF2-40B4-BE49-F238E27FC236}">
                <a16:creationId xmlns:a16="http://schemas.microsoft.com/office/drawing/2014/main" id="{4A639CDB-B2A5-409C-B0BA-C36F395EA19F}"/>
              </a:ext>
            </a:extLst>
          </p:cNvPr>
          <p:cNvSpPr txBox="1"/>
          <p:nvPr/>
        </p:nvSpPr>
        <p:spPr>
          <a:xfrm>
            <a:off x="3479576" y="1544194"/>
            <a:ext cx="3126354" cy="4001095"/>
          </a:xfrm>
          <a:prstGeom prst="rect">
            <a:avLst/>
          </a:prstGeom>
          <a:noFill/>
        </p:spPr>
        <p:txBody>
          <a:bodyPr wrap="square" rtlCol="0">
            <a:spAutoFit/>
          </a:bodyPr>
          <a:lstStyle/>
          <a:p>
            <a:r>
              <a:rPr lang="en-GB" sz="1200" dirty="0">
                <a:latin typeface="Sassoon Primary Infant"/>
              </a:rPr>
              <a:t>We are continuing to work on </a:t>
            </a:r>
          </a:p>
          <a:p>
            <a:r>
              <a:rPr lang="en-GB" sz="1200" dirty="0">
                <a:latin typeface="Sassoon Primary Infant"/>
              </a:rPr>
              <a:t>identifying, creating and </a:t>
            </a:r>
          </a:p>
          <a:p>
            <a:r>
              <a:rPr lang="en-GB" sz="1200" dirty="0">
                <a:latin typeface="Sassoon Primary Infant"/>
              </a:rPr>
              <a:t>calculating, including improper and mixed, fractions. We will focus on comparing and ordering fractions, including working out the simplest form, and converting them into a decimal fraction as well as relating percentage to fractions and decimals.</a:t>
            </a:r>
          </a:p>
          <a:p>
            <a:endParaRPr lang="en-GB" sz="1200" dirty="0">
              <a:latin typeface="Sassoon Primary Infant"/>
            </a:endParaRPr>
          </a:p>
          <a:p>
            <a:endParaRPr lang="en-GB" sz="1200" dirty="0">
              <a:latin typeface="Sassoon Primary Infant"/>
            </a:endParaRPr>
          </a:p>
          <a:p>
            <a:endParaRPr lang="en-GB" sz="1200" dirty="0">
              <a:latin typeface="Sassoon Primary Infant"/>
            </a:endParaRPr>
          </a:p>
          <a:p>
            <a:endParaRPr lang="en-GB" sz="1200" dirty="0">
              <a:latin typeface="Sassoon Primary Infant"/>
            </a:endParaRPr>
          </a:p>
          <a:p>
            <a:r>
              <a:rPr lang="en-GB" sz="1200" dirty="0">
                <a:latin typeface="Sassoon Primary Infant"/>
              </a:rPr>
              <a:t>Next we will </a:t>
            </a:r>
            <a:r>
              <a:rPr lang="en-GB" sz="1300" dirty="0">
                <a:latin typeface="Sassoon Primary Infant"/>
              </a:rPr>
              <a:t>gain confidence in telling the time on 24 hour </a:t>
            </a:r>
            <a:r>
              <a:rPr lang="en-GB" sz="1200" dirty="0">
                <a:latin typeface="Sassoon Primary Infant"/>
              </a:rPr>
              <a:t>digital and analogue clocks.  We will explore how people plan their lives using times and dates and the different time calculations people carry out to help them plan their lives. Some learners may progress to investigating how people plan and make decisions about their time and how these are recorded.</a:t>
            </a:r>
          </a:p>
        </p:txBody>
      </p:sp>
      <p:pic>
        <p:nvPicPr>
          <p:cNvPr id="2" name="Picture 2" descr="Image result for pompeii volcano">
            <a:extLst>
              <a:ext uri="{FF2B5EF4-FFF2-40B4-BE49-F238E27FC236}">
                <a16:creationId xmlns:a16="http://schemas.microsoft.com/office/drawing/2014/main" id="{23BB2BDA-557B-49C9-964C-132AD23EF5C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183" r="14301" b="10872"/>
          <a:stretch/>
        </p:blipFill>
        <p:spPr bwMode="auto">
          <a:xfrm>
            <a:off x="2382972" y="1292876"/>
            <a:ext cx="719167" cy="6409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stitch head">
            <a:extLst>
              <a:ext uri="{FF2B5EF4-FFF2-40B4-BE49-F238E27FC236}">
                <a16:creationId xmlns:a16="http://schemas.microsoft.com/office/drawing/2014/main" id="{66FA6ACC-3854-45A8-AE2B-8F5744E270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342" y="2893964"/>
            <a:ext cx="662665" cy="10463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into the deep michelle magorian">
            <a:extLst>
              <a:ext uri="{FF2B5EF4-FFF2-40B4-BE49-F238E27FC236}">
                <a16:creationId xmlns:a16="http://schemas.microsoft.com/office/drawing/2014/main" id="{1372FF3E-F255-4844-A5DB-8B64C148456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24121" y="2935693"/>
            <a:ext cx="653235" cy="99574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ee the source image">
            <a:extLst>
              <a:ext uri="{FF2B5EF4-FFF2-40B4-BE49-F238E27FC236}">
                <a16:creationId xmlns:a16="http://schemas.microsoft.com/office/drawing/2014/main" id="{4FFFFFCD-4687-40BF-AD25-41F9C5D3897A}"/>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3128" r="33052"/>
          <a:stretch/>
        </p:blipFill>
        <p:spPr bwMode="auto">
          <a:xfrm>
            <a:off x="2251317" y="2898169"/>
            <a:ext cx="679153" cy="105427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www.activelearnprimary.co.uk/r00/r0056/r005617/r00561750/previews/sl_gb2-60_t.jpg">
            <a:extLst>
              <a:ext uri="{FF2B5EF4-FFF2-40B4-BE49-F238E27FC236}">
                <a16:creationId xmlns:a16="http://schemas.microsoft.com/office/drawing/2014/main" id="{15102016-866B-4906-A18D-CED58716704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298" t="7681" r="5389" b="4259"/>
          <a:stretch/>
        </p:blipFill>
        <p:spPr bwMode="auto">
          <a:xfrm>
            <a:off x="5305937" y="2885643"/>
            <a:ext cx="1299992" cy="907393"/>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04267B35-F120-4EF4-A43B-4E080A0D59B4}"/>
              </a:ext>
            </a:extLst>
          </p:cNvPr>
          <p:cNvGrpSpPr/>
          <p:nvPr/>
        </p:nvGrpSpPr>
        <p:grpSpPr>
          <a:xfrm>
            <a:off x="144595" y="8406071"/>
            <a:ext cx="6579444" cy="1405702"/>
            <a:chOff x="269269" y="3669"/>
            <a:chExt cx="4336466" cy="7137081"/>
          </a:xfrm>
        </p:grpSpPr>
        <p:sp>
          <p:nvSpPr>
            <p:cNvPr id="30" name="TextBox 29">
              <a:extLst>
                <a:ext uri="{FF2B5EF4-FFF2-40B4-BE49-F238E27FC236}">
                  <a16:creationId xmlns:a16="http://schemas.microsoft.com/office/drawing/2014/main" id="{D1D10930-499B-4275-8AB0-0375C5166E3F}"/>
                </a:ext>
              </a:extLst>
            </p:cNvPr>
            <p:cNvSpPr txBox="1"/>
            <p:nvPr/>
          </p:nvSpPr>
          <p:spPr>
            <a:xfrm>
              <a:off x="269269" y="3669"/>
              <a:ext cx="4263417" cy="7031948"/>
            </a:xfrm>
            <a:prstGeom prst="rect">
              <a:avLst/>
            </a:prstGeom>
            <a:noFill/>
            <a:ln>
              <a:solidFill>
                <a:schemeClr val="bg1"/>
              </a:solidFill>
            </a:ln>
          </p:spPr>
          <p:txBody>
            <a:bodyPr wrap="square" rtlCol="0">
              <a:spAutoFit/>
            </a:bodyPr>
            <a:lstStyle/>
            <a:p>
              <a:pPr algn="ctr"/>
              <a:r>
                <a:rPr lang="en-GB" sz="2400" b="1" u="sng" dirty="0">
                  <a:latin typeface="Comic Sans MS" panose="030F0702030302020204" pitchFamily="66" charset="0"/>
                  <a:cs typeface="Sanskrit Text" panose="020B0502040204020203" pitchFamily="18" charset="0"/>
                </a:rPr>
                <a:t>James </a:t>
              </a:r>
              <a:r>
                <a:rPr lang="en-GB" sz="2400" b="1" u="sng" dirty="0" err="1">
                  <a:latin typeface="Comic Sans MS" panose="030F0702030302020204" pitchFamily="66" charset="0"/>
                  <a:cs typeface="Sanskrit Text" panose="020B0502040204020203" pitchFamily="18" charset="0"/>
                </a:rPr>
                <a:t>Gillespies</a:t>
              </a:r>
              <a:r>
                <a:rPr lang="en-GB" sz="2400" b="1" u="sng" dirty="0">
                  <a:latin typeface="Comic Sans MS" panose="030F0702030302020204" pitchFamily="66" charset="0"/>
                  <a:cs typeface="Sanskrit Text" panose="020B0502040204020203" pitchFamily="18" charset="0"/>
                </a:rPr>
                <a:t> (Cluster) Sports day</a:t>
              </a:r>
            </a:p>
            <a:p>
              <a:pPr algn="ctr"/>
              <a:endParaRPr lang="en-GB" sz="800" dirty="0">
                <a:latin typeface="Sassoon Primary Infant"/>
                <a:cs typeface="Sanskrit Text" panose="020B0502040204020203" pitchFamily="18" charset="0"/>
              </a:endParaRPr>
            </a:p>
            <a:p>
              <a:pPr algn="ctr"/>
              <a:r>
                <a:rPr lang="en-GB" sz="1300" dirty="0">
                  <a:latin typeface="Sassoon Primary Infant"/>
                  <a:cs typeface="Sanskrit Text" panose="020B0502040204020203" pitchFamily="18" charset="0"/>
                </a:rPr>
                <a:t>We are delighted to be able to spend a Cluster Sports day (learners transitioning to James </a:t>
              </a:r>
              <a:r>
                <a:rPr lang="en-GB" sz="1300" dirty="0" err="1">
                  <a:latin typeface="Sassoon Primary Infant"/>
                  <a:cs typeface="Sanskrit Text" panose="020B0502040204020203" pitchFamily="18" charset="0"/>
                </a:rPr>
                <a:t>Gillespies</a:t>
              </a:r>
              <a:r>
                <a:rPr lang="en-GB" sz="1300" dirty="0">
                  <a:latin typeface="Sassoon Primary Infant"/>
                  <a:cs typeface="Sanskrit Text" panose="020B0502040204020203" pitchFamily="18" charset="0"/>
                </a:rPr>
                <a:t> High School only!) at </a:t>
              </a:r>
              <a:r>
                <a:rPr lang="en-GB" sz="1300" dirty="0" err="1">
                  <a:latin typeface="Sassoon Primary Infant"/>
                  <a:cs typeface="Sanskrit Text" panose="020B0502040204020203" pitchFamily="18" charset="0"/>
                </a:rPr>
                <a:t>Meggetland</a:t>
              </a:r>
              <a:r>
                <a:rPr lang="en-GB" sz="1300" dirty="0">
                  <a:latin typeface="Sassoon Primary Infant"/>
                  <a:cs typeface="Sanskrit Text" panose="020B0502040204020203" pitchFamily="18" charset="0"/>
                </a:rPr>
                <a:t> on Monday, 13</a:t>
              </a:r>
              <a:r>
                <a:rPr lang="en-GB" sz="1300" baseline="30000" dirty="0">
                  <a:latin typeface="Sassoon Primary Infant"/>
                  <a:cs typeface="Sanskrit Text" panose="020B0502040204020203" pitchFamily="18" charset="0"/>
                </a:rPr>
                <a:t>th</a:t>
              </a:r>
              <a:r>
                <a:rPr lang="en-GB" sz="1300" dirty="0">
                  <a:latin typeface="Sassoon Primary Infant"/>
                  <a:cs typeface="Sanskrit Text" panose="020B0502040204020203" pitchFamily="18" charset="0"/>
                </a:rPr>
                <a:t> June to take part in many exciting activities with other children moving up to the same high school.</a:t>
              </a:r>
            </a:p>
            <a:p>
              <a:pPr algn="ctr"/>
              <a:endParaRPr lang="en-GB" sz="1300" u="sng" dirty="0">
                <a:latin typeface="Sassoon Primary Infant"/>
                <a:ea typeface="KBDunkTank" panose="02000603000000000000" pitchFamily="2" charset="0"/>
              </a:endParaRPr>
            </a:p>
          </p:txBody>
        </p:sp>
        <p:sp>
          <p:nvSpPr>
            <p:cNvPr id="31" name="Rounded Rectangle 62">
              <a:extLst>
                <a:ext uri="{FF2B5EF4-FFF2-40B4-BE49-F238E27FC236}">
                  <a16:creationId xmlns:a16="http://schemas.microsoft.com/office/drawing/2014/main" id="{DA98B087-D59F-412E-A03C-08C356411305}"/>
                </a:ext>
              </a:extLst>
            </p:cNvPr>
            <p:cNvSpPr/>
            <p:nvPr/>
          </p:nvSpPr>
          <p:spPr>
            <a:xfrm>
              <a:off x="298450" y="116552"/>
              <a:ext cx="4307285" cy="70241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pic>
        <p:nvPicPr>
          <p:cNvPr id="2062" name="Picture 14" descr="See the source image">
            <a:extLst>
              <a:ext uri="{FF2B5EF4-FFF2-40B4-BE49-F238E27FC236}">
                <a16:creationId xmlns:a16="http://schemas.microsoft.com/office/drawing/2014/main" id="{A9C12BA6-F4F8-4570-A56E-C229C22723EC}"/>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9311" t="4056" r="24791" b="9813"/>
          <a:stretch/>
        </p:blipFill>
        <p:spPr bwMode="auto">
          <a:xfrm>
            <a:off x="2639596" y="6997897"/>
            <a:ext cx="581747" cy="946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490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odern languages">
            <a:extLst>
              <a:ext uri="{FF2B5EF4-FFF2-40B4-BE49-F238E27FC236}">
                <a16:creationId xmlns:a16="http://schemas.microsoft.com/office/drawing/2014/main" id="{D69AECD4-8831-4E32-BDFB-5F061F02D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243" y="6138268"/>
            <a:ext cx="1100122" cy="1253303"/>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p:cNvSpPr txBox="1"/>
          <p:nvPr/>
        </p:nvSpPr>
        <p:spPr>
          <a:xfrm>
            <a:off x="3465859" y="7950007"/>
            <a:ext cx="3154576" cy="1569660"/>
          </a:xfrm>
          <a:prstGeom prst="rect">
            <a:avLst/>
          </a:prstGeom>
          <a:noFill/>
        </p:spPr>
        <p:txBody>
          <a:bodyPr wrap="square" rtlCol="0">
            <a:spAutoFit/>
          </a:bodyPr>
          <a:lstStyle/>
          <a:p>
            <a:pPr algn="ctr"/>
            <a:r>
              <a:rPr lang="en-GB" sz="1200" dirty="0">
                <a:latin typeface="SassoonPrimaryInfant" panose="00000400000000000000" pitchFamily="2" charset="0"/>
                <a:ea typeface="KBDunkTank" panose="02000603000000000000" pitchFamily="2" charset="0"/>
              </a:rPr>
              <a:t>Should you have any worries, questions or concerns, please feel to contact us. </a:t>
            </a:r>
          </a:p>
          <a:p>
            <a:endParaRPr lang="en-GB" sz="1200" dirty="0">
              <a:latin typeface="SassoonPrimaryInfant" panose="00000400000000000000" pitchFamily="2" charset="0"/>
              <a:ea typeface="KBDunkTank" panose="02000603000000000000" pitchFamily="2" charset="0"/>
            </a:endParaRPr>
          </a:p>
          <a:p>
            <a:r>
              <a:rPr lang="en-GB" sz="1200" dirty="0">
                <a:latin typeface="SassoonPrimaryInfant" panose="00000400000000000000" pitchFamily="2" charset="0"/>
                <a:ea typeface="KBDunkTank" panose="02000603000000000000" pitchFamily="2" charset="0"/>
              </a:rPr>
              <a:t>ALWAYS</a:t>
            </a:r>
          </a:p>
          <a:p>
            <a:pPr algn="ctr"/>
            <a:endParaRPr lang="en-GB" sz="1200" dirty="0">
              <a:latin typeface="SassoonPrimaryInfant" panose="00000400000000000000" pitchFamily="2" charset="0"/>
              <a:ea typeface="KBDunkTank" panose="02000603000000000000" pitchFamily="2" charset="0"/>
            </a:endParaRPr>
          </a:p>
          <a:p>
            <a:pPr algn="ctr"/>
            <a:endParaRPr lang="en-GB" sz="1200" dirty="0">
              <a:latin typeface="SassoonPrimaryInfant" panose="00000400000000000000" pitchFamily="2" charset="0"/>
              <a:ea typeface="KBDunkTank" panose="02000603000000000000" pitchFamily="2" charset="0"/>
            </a:endParaRPr>
          </a:p>
          <a:p>
            <a:pPr algn="ctr"/>
            <a:r>
              <a:rPr lang="en-GB" sz="1200" dirty="0">
                <a:latin typeface="SassoonPrimaryInfant" panose="00000400000000000000" pitchFamily="2" charset="0"/>
                <a:ea typeface="KBDunkTank" panose="02000603000000000000" pitchFamily="2" charset="0"/>
              </a:rPr>
              <a:t>Kind regards      </a:t>
            </a:r>
          </a:p>
          <a:p>
            <a:pPr algn="ctr"/>
            <a:r>
              <a:rPr lang="en-GB" sz="1200" dirty="0">
                <a:latin typeface="SassoonPrimaryInfant" panose="00000400000000000000" pitchFamily="2" charset="0"/>
                <a:ea typeface="KBDunkTank" panose="02000603000000000000" pitchFamily="2" charset="0"/>
              </a:rPr>
              <a:t> </a:t>
            </a:r>
            <a:r>
              <a:rPr lang="en-GB" sz="1200" dirty="0" err="1">
                <a:latin typeface="SassoonPrimaryInfant" panose="00000400000000000000" pitchFamily="2" charset="0"/>
                <a:ea typeface="KBDunkTank" panose="02000603000000000000" pitchFamily="2" charset="0"/>
              </a:rPr>
              <a:t>MsBrunner</a:t>
            </a:r>
            <a:endParaRPr lang="en-GB" sz="1200" dirty="0">
              <a:latin typeface="SassoonPrimaryInfant" panose="00000400000000000000" pitchFamily="2" charset="0"/>
              <a:ea typeface="KBDunkTank" panose="02000603000000000000" pitchFamily="2" charset="0"/>
            </a:endParaRPr>
          </a:p>
        </p:txBody>
      </p:sp>
      <p:sp>
        <p:nvSpPr>
          <p:cNvPr id="20" name="TextBox 19"/>
          <p:cNvSpPr txBox="1"/>
          <p:nvPr/>
        </p:nvSpPr>
        <p:spPr>
          <a:xfrm>
            <a:off x="495068" y="90285"/>
            <a:ext cx="2416506" cy="830997"/>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Maths, money and finance</a:t>
            </a:r>
          </a:p>
        </p:txBody>
      </p:sp>
      <p:sp>
        <p:nvSpPr>
          <p:cNvPr id="21" name="Rounded Rectangle 20"/>
          <p:cNvSpPr/>
          <p:nvPr/>
        </p:nvSpPr>
        <p:spPr>
          <a:xfrm>
            <a:off x="129076" y="119577"/>
            <a:ext cx="3240000" cy="31348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8" name="Group 17"/>
          <p:cNvGrpSpPr/>
          <p:nvPr/>
        </p:nvGrpSpPr>
        <p:grpSpPr>
          <a:xfrm>
            <a:off x="3499124" y="117545"/>
            <a:ext cx="3240000" cy="1684947"/>
            <a:chOff x="159655" y="435431"/>
            <a:chExt cx="7174808" cy="3715656"/>
          </a:xfrm>
        </p:grpSpPr>
        <p:sp>
          <p:nvSpPr>
            <p:cNvPr id="43" name="TextBox 42"/>
            <p:cNvSpPr txBox="1"/>
            <p:nvPr/>
          </p:nvSpPr>
          <p:spPr>
            <a:xfrm>
              <a:off x="2631748" y="839162"/>
              <a:ext cx="2561234" cy="930972"/>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P.E. </a:t>
              </a:r>
            </a:p>
          </p:txBody>
        </p:sp>
        <p:sp>
          <p:nvSpPr>
            <p:cNvPr id="44" name="Rounded Rectangle 43"/>
            <p:cNvSpPr/>
            <p:nvPr/>
          </p:nvSpPr>
          <p:spPr>
            <a:xfrm>
              <a:off x="159655" y="435431"/>
              <a:ext cx="7174808" cy="37156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
            </a:p>
          </p:txBody>
        </p:sp>
      </p:grpSp>
      <p:sp>
        <p:nvSpPr>
          <p:cNvPr id="49" name="TextBox 48"/>
          <p:cNvSpPr txBox="1"/>
          <p:nvPr/>
        </p:nvSpPr>
        <p:spPr>
          <a:xfrm>
            <a:off x="3315126" y="1512665"/>
            <a:ext cx="3611656" cy="1200329"/>
          </a:xfrm>
          <a:prstGeom prst="rect">
            <a:avLst/>
          </a:prstGeom>
          <a:noFill/>
        </p:spPr>
        <p:txBody>
          <a:bodyPr wrap="square" rtlCol="0">
            <a:spAutoFit/>
          </a:bodyPr>
          <a:lstStyle/>
          <a:p>
            <a:pPr algn="ctr"/>
            <a:endParaRPr lang="en-GB" sz="2400" u="sng" dirty="0">
              <a:latin typeface="KBDunkTank" panose="02000603000000000000" pitchFamily="2" charset="0"/>
              <a:ea typeface="KBDunkTank" panose="02000603000000000000" pitchFamily="2" charset="0"/>
            </a:endParaRPr>
          </a:p>
          <a:p>
            <a:pPr algn="ctr"/>
            <a:r>
              <a:rPr lang="en-GB" sz="2400" u="sng" dirty="0">
                <a:latin typeface="KBDunkTank" panose="02000603000000000000" pitchFamily="2" charset="0"/>
                <a:ea typeface="KBDunkTank" panose="02000603000000000000" pitchFamily="2" charset="0"/>
              </a:rPr>
              <a:t>Writing, VCOP and grammar</a:t>
            </a:r>
          </a:p>
        </p:txBody>
      </p:sp>
      <p:sp>
        <p:nvSpPr>
          <p:cNvPr id="50" name="Rounded Rectangle 49"/>
          <p:cNvSpPr/>
          <p:nvPr/>
        </p:nvSpPr>
        <p:spPr>
          <a:xfrm>
            <a:off x="3465859" y="1928164"/>
            <a:ext cx="3240000" cy="16849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grpSp>
        <p:nvGrpSpPr>
          <p:cNvPr id="2048" name="Group 2047"/>
          <p:cNvGrpSpPr>
            <a:grpSpLocks noChangeAspect="1"/>
          </p:cNvGrpSpPr>
          <p:nvPr/>
        </p:nvGrpSpPr>
        <p:grpSpPr>
          <a:xfrm>
            <a:off x="-21444" y="7524440"/>
            <a:ext cx="3341283" cy="1970152"/>
            <a:chOff x="81198" y="4895370"/>
            <a:chExt cx="6071866" cy="4929192"/>
          </a:xfrm>
        </p:grpSpPr>
        <p:sp>
          <p:nvSpPr>
            <p:cNvPr id="53" name="TextBox 52"/>
            <p:cNvSpPr txBox="1"/>
            <p:nvPr/>
          </p:nvSpPr>
          <p:spPr>
            <a:xfrm>
              <a:off x="298507" y="4895370"/>
              <a:ext cx="5768573" cy="948945"/>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Things to remember</a:t>
              </a:r>
            </a:p>
          </p:txBody>
        </p:sp>
        <p:sp>
          <p:nvSpPr>
            <p:cNvPr id="54" name="Rounded Rectangle 53"/>
            <p:cNvSpPr/>
            <p:nvPr/>
          </p:nvSpPr>
          <p:spPr>
            <a:xfrm>
              <a:off x="265252" y="5038273"/>
              <a:ext cx="5887812" cy="47862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55" name="TextBox 54"/>
            <p:cNvSpPr txBox="1"/>
            <p:nvPr/>
          </p:nvSpPr>
          <p:spPr>
            <a:xfrm>
              <a:off x="474791" y="5771055"/>
              <a:ext cx="5216650" cy="605650"/>
            </a:xfrm>
            <a:prstGeom prst="rect">
              <a:avLst/>
            </a:prstGeom>
            <a:noFill/>
          </p:spPr>
          <p:txBody>
            <a:bodyPr wrap="square" rtlCol="0">
              <a:spAutoFit/>
            </a:bodyPr>
            <a:lstStyle/>
            <a:p>
              <a:pPr algn="ctr"/>
              <a:endParaRPr lang="en-GB" sz="1200" dirty="0">
                <a:latin typeface="SassoonPrimaryInfant" panose="00000400000000000000" pitchFamily="2" charset="0"/>
                <a:ea typeface="KBDunkTank" panose="02000603000000000000" pitchFamily="2" charset="0"/>
              </a:endParaRPr>
            </a:p>
          </p:txBody>
        </p:sp>
        <p:sp>
          <p:nvSpPr>
            <p:cNvPr id="58" name="TextBox 57"/>
            <p:cNvSpPr txBox="1"/>
            <p:nvPr/>
          </p:nvSpPr>
          <p:spPr>
            <a:xfrm>
              <a:off x="81198" y="7548480"/>
              <a:ext cx="4974720" cy="605651"/>
            </a:xfrm>
            <a:prstGeom prst="rect">
              <a:avLst/>
            </a:prstGeom>
            <a:noFill/>
          </p:spPr>
          <p:txBody>
            <a:bodyPr wrap="square" rtlCol="0">
              <a:spAutoFit/>
            </a:bodyPr>
            <a:lstStyle/>
            <a:p>
              <a:pPr algn="ctr"/>
              <a:endParaRPr lang="en-GB" sz="1200" dirty="0">
                <a:latin typeface="SassoonPrimaryInfant" panose="00000400000000000000" pitchFamily="2" charset="0"/>
                <a:ea typeface="KBDunkTank" panose="02000603000000000000" pitchFamily="2" charset="0"/>
              </a:endParaRPr>
            </a:p>
          </p:txBody>
        </p:sp>
      </p:grpSp>
      <p:sp>
        <p:nvSpPr>
          <p:cNvPr id="65" name="Rounded Rectangle 64"/>
          <p:cNvSpPr/>
          <p:nvPr/>
        </p:nvSpPr>
        <p:spPr>
          <a:xfrm>
            <a:off x="3487142" y="3718827"/>
            <a:ext cx="3240000" cy="376604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75" name="TextBox 74"/>
          <p:cNvSpPr txBox="1"/>
          <p:nvPr/>
        </p:nvSpPr>
        <p:spPr>
          <a:xfrm>
            <a:off x="3801621" y="7592643"/>
            <a:ext cx="2523437" cy="461665"/>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Questions…?</a:t>
            </a:r>
          </a:p>
        </p:txBody>
      </p:sp>
      <p:sp>
        <p:nvSpPr>
          <p:cNvPr id="76" name="Rounded Rectangle 75"/>
          <p:cNvSpPr/>
          <p:nvPr/>
        </p:nvSpPr>
        <p:spPr>
          <a:xfrm>
            <a:off x="3465859" y="7678088"/>
            <a:ext cx="3240000" cy="18165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7" name="TextBox 46"/>
          <p:cNvSpPr txBox="1"/>
          <p:nvPr/>
        </p:nvSpPr>
        <p:spPr>
          <a:xfrm>
            <a:off x="4106435" y="3773702"/>
            <a:ext cx="1886857" cy="400110"/>
          </a:xfrm>
          <a:prstGeom prst="rect">
            <a:avLst/>
          </a:prstGeom>
          <a:noFill/>
        </p:spPr>
        <p:txBody>
          <a:bodyPr wrap="square" rtlCol="0">
            <a:spAutoFit/>
          </a:bodyPr>
          <a:lstStyle/>
          <a:p>
            <a:pPr algn="ctr"/>
            <a:r>
              <a:rPr lang="en-GB" sz="2000" u="sng" dirty="0">
                <a:latin typeface="KBDunkTank" panose="02000603000000000000" pitchFamily="2" charset="0"/>
                <a:ea typeface="KBDunkTank" panose="02000603000000000000" pitchFamily="2" charset="0"/>
              </a:rPr>
              <a:t>Home Learning</a:t>
            </a:r>
          </a:p>
        </p:txBody>
      </p:sp>
      <p:sp>
        <p:nvSpPr>
          <p:cNvPr id="2" name="Rectangle 3"/>
          <p:cNvSpPr>
            <a:spLocks noChangeArrowheads="1"/>
          </p:cNvSpPr>
          <p:nvPr/>
        </p:nvSpPr>
        <p:spPr bwMode="auto">
          <a:xfrm>
            <a:off x="3544742" y="4936309"/>
            <a:ext cx="3195103"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GB" sz="1200" i="0" strike="noStrike" cap="none" normalizeH="0" baseline="0" dirty="0">
                <a:ln>
                  <a:noFill/>
                </a:ln>
                <a:effectLst/>
                <a:latin typeface="Sassoon Primary Infant" pitchFamily="2" charset="0"/>
                <a:ea typeface="Times New Roman" pitchFamily="18" charset="0"/>
                <a:cs typeface="Times New Roman" pitchFamily="18" charset="0"/>
              </a:rPr>
              <a:t>All children </a:t>
            </a:r>
            <a:r>
              <a:rPr kumimoji="0" lang="en-GB" sz="1200" b="0" i="0" u="none" strike="noStrike" cap="none" normalizeH="0" baseline="0" dirty="0">
                <a:ln>
                  <a:noFill/>
                </a:ln>
                <a:solidFill>
                  <a:schemeClr val="tx1"/>
                </a:solidFill>
                <a:effectLst/>
                <a:latin typeface="Sassoon Primary Infant" pitchFamily="2" charset="0"/>
                <a:ea typeface="Times New Roman" pitchFamily="18" charset="0"/>
                <a:cs typeface="Times New Roman" pitchFamily="18" charset="0"/>
              </a:rPr>
              <a:t>are expected </a:t>
            </a:r>
            <a:r>
              <a:rPr kumimoji="0" lang="en-GB" sz="1200" i="0" u="none" strike="noStrike" cap="none" normalizeH="0" baseline="0" dirty="0">
                <a:ln>
                  <a:noFill/>
                </a:ln>
                <a:solidFill>
                  <a:schemeClr val="tx1"/>
                </a:solidFill>
                <a:effectLst/>
                <a:latin typeface="Sassoon Primary Infant" pitchFamily="2" charset="0"/>
                <a:ea typeface="Times New Roman" pitchFamily="18" charset="0"/>
                <a:cs typeface="Times New Roman" pitchFamily="18" charset="0"/>
              </a:rPr>
              <a:t>to consolidate their learning at home. </a:t>
            </a:r>
            <a:r>
              <a:rPr lang="en-GB" sz="1200" dirty="0">
                <a:latin typeface="Sassoon Primary Infant" pitchFamily="2" charset="0"/>
                <a:ea typeface="Times New Roman" pitchFamily="18" charset="0"/>
                <a:cs typeface="Times New Roman" pitchFamily="18" charset="0"/>
              </a:rPr>
              <a:t>H</a:t>
            </a:r>
            <a:r>
              <a:rPr lang="en-GB" sz="1200" dirty="0">
                <a:latin typeface="Sassoon Primary Infant" pitchFamily="2" charset="0"/>
              </a:rPr>
              <a:t>omework will be found on P7 TEAMS weekly. Please upload your work regularly.</a:t>
            </a:r>
          </a:p>
          <a:p>
            <a:pPr fontAlgn="base">
              <a:spcBef>
                <a:spcPct val="0"/>
              </a:spcBef>
              <a:spcAft>
                <a:spcPct val="0"/>
              </a:spcAft>
            </a:pPr>
            <a:endParaRPr lang="en-GB" sz="1200" dirty="0">
              <a:latin typeface="Sassoon Primary Infant" pitchFamily="2" charset="0"/>
            </a:endParaRPr>
          </a:p>
          <a:p>
            <a:pPr fontAlgn="base">
              <a:spcBef>
                <a:spcPct val="0"/>
              </a:spcBef>
              <a:spcAft>
                <a:spcPct val="0"/>
              </a:spcAft>
            </a:pPr>
            <a:endParaRPr lang="en-GB" sz="1200" dirty="0">
              <a:latin typeface="Sassoon Primary Infant" pitchFamily="2"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a:ln>
                <a:noFill/>
              </a:ln>
              <a:solidFill>
                <a:schemeClr val="tx1"/>
              </a:solidFill>
              <a:effectLst/>
              <a:latin typeface="Arial" pitchFamily="34" charset="0"/>
              <a:cs typeface="Arial" pitchFamily="34" charset="0"/>
            </a:endParaRPr>
          </a:p>
        </p:txBody>
      </p:sp>
      <p:sp>
        <p:nvSpPr>
          <p:cNvPr id="61" name="TextBox 60"/>
          <p:cNvSpPr txBox="1"/>
          <p:nvPr/>
        </p:nvSpPr>
        <p:spPr>
          <a:xfrm>
            <a:off x="3528834" y="196743"/>
            <a:ext cx="1466536" cy="577081"/>
          </a:xfrm>
          <a:prstGeom prst="rect">
            <a:avLst/>
          </a:prstGeom>
          <a:noFill/>
        </p:spPr>
        <p:txBody>
          <a:bodyPr wrap="square" rtlCol="0">
            <a:spAutoFit/>
          </a:bodyPr>
          <a:lstStyle/>
          <a:p>
            <a:r>
              <a:rPr lang="en-GB" sz="1050" dirty="0">
                <a:latin typeface="Sassoon Primary Infant" pitchFamily="2" charset="0"/>
              </a:rPr>
              <a:t>P.E. lessons will take place each </a:t>
            </a:r>
            <a:r>
              <a:rPr lang="en-GB" sz="1050" b="1" dirty="0">
                <a:latin typeface="Sassoon Primary Infant" pitchFamily="2" charset="0"/>
              </a:rPr>
              <a:t>Monday </a:t>
            </a:r>
            <a:r>
              <a:rPr lang="en-GB" sz="1050" dirty="0">
                <a:latin typeface="Sassoon Primary Infant" pitchFamily="2" charset="0"/>
              </a:rPr>
              <a:t>and</a:t>
            </a:r>
            <a:r>
              <a:rPr lang="en-GB" sz="1050" b="1" dirty="0">
                <a:latin typeface="Sassoon Primary Infant" pitchFamily="2" charset="0"/>
              </a:rPr>
              <a:t> Tuesday</a:t>
            </a:r>
            <a:endParaRPr lang="en-GB" sz="1050" dirty="0">
              <a:latin typeface="Sassoon Primary Infant" pitchFamily="2" charset="0"/>
            </a:endParaRPr>
          </a:p>
        </p:txBody>
      </p:sp>
      <p:sp>
        <p:nvSpPr>
          <p:cNvPr id="29" name="TextBox 28"/>
          <p:cNvSpPr txBox="1"/>
          <p:nvPr/>
        </p:nvSpPr>
        <p:spPr>
          <a:xfrm>
            <a:off x="3553016" y="817114"/>
            <a:ext cx="3174126" cy="615553"/>
          </a:xfrm>
          <a:prstGeom prst="rect">
            <a:avLst/>
          </a:prstGeom>
          <a:noFill/>
        </p:spPr>
        <p:txBody>
          <a:bodyPr wrap="square" rtlCol="0">
            <a:spAutoFit/>
          </a:bodyPr>
          <a:lstStyle/>
          <a:p>
            <a:r>
              <a:rPr lang="en-GB" sz="1200" dirty="0">
                <a:latin typeface="SassoonPrimaryInfant" panose="00000400000000000000"/>
              </a:rPr>
              <a:t>We will be focusing on fitness, </a:t>
            </a:r>
          </a:p>
          <a:p>
            <a:r>
              <a:rPr lang="en-GB" sz="1200" dirty="0">
                <a:latin typeface="SassoonPrimaryInfant" panose="00000400000000000000"/>
              </a:rPr>
              <a:t>athletics  and summer games this term.</a:t>
            </a:r>
          </a:p>
          <a:p>
            <a:endParaRPr lang="en-GB" sz="1000" dirty="0">
              <a:latin typeface="Sassoon Primary Infant" pitchFamily="2" charset="0"/>
            </a:endParaRPr>
          </a:p>
        </p:txBody>
      </p:sp>
      <p:sp>
        <p:nvSpPr>
          <p:cNvPr id="32" name="Rounded Rectangle 31"/>
          <p:cNvSpPr/>
          <p:nvPr/>
        </p:nvSpPr>
        <p:spPr>
          <a:xfrm>
            <a:off x="205325" y="5880162"/>
            <a:ext cx="3240000" cy="14652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33" name="Rectangle 32"/>
          <p:cNvSpPr/>
          <p:nvPr/>
        </p:nvSpPr>
        <p:spPr>
          <a:xfrm>
            <a:off x="532480" y="5825555"/>
            <a:ext cx="2641108" cy="461665"/>
          </a:xfrm>
          <a:prstGeom prst="rect">
            <a:avLst/>
          </a:prstGeom>
        </p:spPr>
        <p:txBody>
          <a:bodyPr wrap="none">
            <a:spAutoFit/>
          </a:bodyPr>
          <a:lstStyle/>
          <a:p>
            <a:pPr algn="ctr"/>
            <a:r>
              <a:rPr lang="en-GB" sz="2400" u="sng" dirty="0">
                <a:latin typeface="KBDunkTank" panose="02000603000000000000" pitchFamily="2" charset="0"/>
                <a:ea typeface="KBDunkTank" panose="02000603000000000000" pitchFamily="2" charset="0"/>
              </a:rPr>
              <a:t>Modern Languages </a:t>
            </a:r>
          </a:p>
        </p:txBody>
      </p:sp>
      <p:sp>
        <p:nvSpPr>
          <p:cNvPr id="34" name="TextBox 33"/>
          <p:cNvSpPr txBox="1"/>
          <p:nvPr/>
        </p:nvSpPr>
        <p:spPr>
          <a:xfrm>
            <a:off x="3513699" y="2613371"/>
            <a:ext cx="3200400" cy="830997"/>
          </a:xfrm>
          <a:prstGeom prst="rect">
            <a:avLst/>
          </a:prstGeom>
          <a:noFill/>
        </p:spPr>
        <p:txBody>
          <a:bodyPr wrap="square" rtlCol="0">
            <a:spAutoFit/>
          </a:bodyPr>
          <a:lstStyle/>
          <a:p>
            <a:r>
              <a:rPr lang="en-GB" sz="1200" dirty="0">
                <a:latin typeface="SassoonPrimaryInfant" panose="00000400000000000000"/>
              </a:rPr>
              <a:t>We will be working on our transition to High School writing task. We will write an imaginative story and focus on setting, plot and characterisation.</a:t>
            </a:r>
            <a:endParaRPr lang="en-GB" sz="1200" dirty="0">
              <a:latin typeface="Sassoon Primary Infant" pitchFamily="2" charset="0"/>
            </a:endParaRPr>
          </a:p>
        </p:txBody>
      </p:sp>
      <p:sp>
        <p:nvSpPr>
          <p:cNvPr id="37" name="TextBox 36"/>
          <p:cNvSpPr txBox="1"/>
          <p:nvPr/>
        </p:nvSpPr>
        <p:spPr>
          <a:xfrm>
            <a:off x="532479" y="869526"/>
            <a:ext cx="2441309" cy="1754326"/>
          </a:xfrm>
          <a:prstGeom prst="rect">
            <a:avLst/>
          </a:prstGeom>
          <a:noFill/>
        </p:spPr>
        <p:txBody>
          <a:bodyPr wrap="square" rtlCol="0">
            <a:spAutoFit/>
          </a:bodyPr>
          <a:lstStyle/>
          <a:p>
            <a:r>
              <a:rPr lang="en-GB" sz="1200" dirty="0">
                <a:latin typeface="Sassoon Primary Infant" pitchFamily="2" charset="0"/>
              </a:rPr>
              <a:t>This term will be discuss how to manage money, compare costs from different retailers, and determine what we can afford to buy.    We will focus on understanding the costs, benefits and risks of using bank cards to purchase goods or obtain cash and realise that budgeting is important. </a:t>
            </a:r>
          </a:p>
        </p:txBody>
      </p:sp>
      <p:sp>
        <p:nvSpPr>
          <p:cNvPr id="41" name="Rounded Rectangle 40"/>
          <p:cNvSpPr/>
          <p:nvPr/>
        </p:nvSpPr>
        <p:spPr>
          <a:xfrm>
            <a:off x="168986" y="3374528"/>
            <a:ext cx="3240000" cy="232940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42" name="TextBox 41"/>
          <p:cNvSpPr txBox="1"/>
          <p:nvPr/>
        </p:nvSpPr>
        <p:spPr>
          <a:xfrm>
            <a:off x="532479" y="3356360"/>
            <a:ext cx="2533334" cy="2123658"/>
          </a:xfrm>
          <a:prstGeom prst="rect">
            <a:avLst/>
          </a:prstGeom>
          <a:noFill/>
        </p:spPr>
        <p:txBody>
          <a:bodyPr wrap="square" rtlCol="0">
            <a:spAutoFit/>
          </a:bodyPr>
          <a:lstStyle/>
          <a:p>
            <a:pPr algn="ctr"/>
            <a:r>
              <a:rPr lang="en-GB" sz="2400" u="sng" dirty="0">
                <a:latin typeface="KBDunkTank" panose="02000603000000000000" pitchFamily="2" charset="0"/>
                <a:ea typeface="KBDunkTank" panose="02000603000000000000" pitchFamily="2" charset="0"/>
              </a:rPr>
              <a:t>Eco</a:t>
            </a:r>
          </a:p>
          <a:p>
            <a:r>
              <a:rPr lang="en-GB" sz="1200" dirty="0">
                <a:latin typeface="KBDunkTank" panose="02000603000000000000" pitchFamily="2" charset="0"/>
                <a:ea typeface="KBDunkTank" panose="02000603000000000000" pitchFamily="2" charset="0"/>
              </a:rPr>
              <a:t>We will explore non-renewable energy sources and how they are used in Scotland today and create an informed view on the implications for their future use. </a:t>
            </a:r>
          </a:p>
          <a:p>
            <a:r>
              <a:rPr lang="en-GB" sz="1200" dirty="0">
                <a:latin typeface="KBDunkTank" panose="02000603000000000000" pitchFamily="2" charset="0"/>
                <a:ea typeface="KBDunkTank" panose="02000603000000000000" pitchFamily="2" charset="0"/>
              </a:rPr>
              <a:t>We will focus on how to live in a more sustainable, eco-friendly way.</a:t>
            </a:r>
          </a:p>
          <a:p>
            <a:endParaRPr lang="en-GB" sz="1200" u="sng" dirty="0">
              <a:latin typeface="KBDunkTank" panose="02000603000000000000" pitchFamily="2" charset="0"/>
              <a:ea typeface="KBDunkTank" panose="02000603000000000000" pitchFamily="2" charset="0"/>
            </a:endParaRPr>
          </a:p>
          <a:p>
            <a:endParaRPr lang="en-GB" sz="1200" u="sng" dirty="0"/>
          </a:p>
        </p:txBody>
      </p:sp>
      <p:pic>
        <p:nvPicPr>
          <p:cNvPr id="2056" name="Picture 8" descr="Image result for microsoft teams">
            <a:extLst>
              <a:ext uri="{FF2B5EF4-FFF2-40B4-BE49-F238E27FC236}">
                <a16:creationId xmlns:a16="http://schemas.microsoft.com/office/drawing/2014/main" id="{BAEB094C-EF4A-4A33-8E5B-5D5CB9A86A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588" t="12073" r="7934" b="13075"/>
          <a:stretch/>
        </p:blipFill>
        <p:spPr bwMode="auto">
          <a:xfrm>
            <a:off x="4312230" y="4192816"/>
            <a:ext cx="1556153" cy="827063"/>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3">
            <a:extLst>
              <a:ext uri="{FF2B5EF4-FFF2-40B4-BE49-F238E27FC236}">
                <a16:creationId xmlns:a16="http://schemas.microsoft.com/office/drawing/2014/main" id="{D5297DE0-6624-4D72-AE4D-95312769946A}"/>
              </a:ext>
            </a:extLst>
          </p:cNvPr>
          <p:cNvSpPr>
            <a:spLocks noChangeArrowheads="1"/>
          </p:cNvSpPr>
          <p:nvPr/>
        </p:nvSpPr>
        <p:spPr bwMode="auto">
          <a:xfrm>
            <a:off x="3620990" y="5920287"/>
            <a:ext cx="3195103"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GB" sz="1200" i="0" strike="noStrike" cap="none" normalizeH="0" baseline="0" dirty="0">
                <a:ln>
                  <a:noFill/>
                </a:ln>
                <a:effectLst/>
                <a:latin typeface="Sassoon Primary Infant" pitchFamily="2" charset="0"/>
                <a:ea typeface="Times New Roman" pitchFamily="18" charset="0"/>
                <a:cs typeface="Times New Roman" pitchFamily="18" charset="0"/>
              </a:rPr>
              <a:t>Please remember to check out our P7 blog</a:t>
            </a:r>
          </a:p>
          <a:p>
            <a:pPr fontAlgn="base">
              <a:spcBef>
                <a:spcPct val="0"/>
              </a:spcBef>
              <a:spcAft>
                <a:spcPct val="0"/>
              </a:spcAft>
            </a:pPr>
            <a:r>
              <a:rPr lang="en-GB" sz="1200" dirty="0">
                <a:latin typeface="Sassoon Primary Infant" pitchFamily="2" charset="0"/>
                <a:ea typeface="Times New Roman" pitchFamily="18" charset="0"/>
                <a:cs typeface="Times New Roman" pitchFamily="18" charset="0"/>
              </a:rPr>
              <a:t>                                 and see our day to day</a:t>
            </a:r>
          </a:p>
          <a:p>
            <a:pPr fontAlgn="base">
              <a:spcBef>
                <a:spcPct val="0"/>
              </a:spcBef>
              <a:spcAft>
                <a:spcPct val="0"/>
              </a:spcAft>
            </a:pPr>
            <a:r>
              <a:rPr lang="en-GB" sz="1200">
                <a:latin typeface="Sassoon Primary Infant" pitchFamily="2" charset="0"/>
                <a:ea typeface="Times New Roman" pitchFamily="18" charset="0"/>
                <a:cs typeface="Times New Roman" pitchFamily="18" charset="0"/>
              </a:rPr>
              <a:t>                                 learning. </a:t>
            </a:r>
            <a:r>
              <a:rPr kumimoji="0" lang="en-GB" sz="1200" i="0" strike="noStrike" cap="none" normalizeH="0" baseline="0">
                <a:ln>
                  <a:noFill/>
                </a:ln>
                <a:effectLst/>
                <a:latin typeface="Sassoon Primary Infant" pitchFamily="2" charset="0"/>
                <a:ea typeface="Times New Roman" pitchFamily="18" charset="0"/>
                <a:cs typeface="Times New Roman" pitchFamily="18" charset="0"/>
              </a:rPr>
              <a:t> </a:t>
            </a:r>
            <a:endParaRPr lang="en-GB" sz="1200" dirty="0">
              <a:latin typeface="Sassoon Primary Infant" pitchFamily="2" charset="0"/>
            </a:endParaRPr>
          </a:p>
          <a:p>
            <a:pPr fontAlgn="base">
              <a:spcBef>
                <a:spcPct val="0"/>
              </a:spcBef>
              <a:spcAft>
                <a:spcPct val="0"/>
              </a:spcAft>
            </a:pPr>
            <a:endParaRPr lang="en-GB" sz="1200" dirty="0">
              <a:latin typeface="Sassoon Primary Infant" pitchFamily="2" charset="0"/>
            </a:endParaRPr>
          </a:p>
          <a:p>
            <a:pPr fontAlgn="base">
              <a:spcBef>
                <a:spcPct val="0"/>
              </a:spcBef>
              <a:spcAft>
                <a:spcPct val="0"/>
              </a:spcAft>
            </a:pPr>
            <a:endParaRPr lang="en-GB" sz="1200" dirty="0">
              <a:latin typeface="Sassoon Primary Infant" pitchFamily="2" charset="0"/>
            </a:endParaRPr>
          </a:p>
          <a:p>
            <a:pPr lvl="0" fontAlgn="base">
              <a:spcBef>
                <a:spcPct val="0"/>
              </a:spcBef>
              <a:spcAft>
                <a:spcPct val="0"/>
              </a:spcAft>
            </a:pPr>
            <a:r>
              <a:rPr kumimoji="0" lang="en-GB" sz="1200" b="0" i="0" u="sng" strike="noStrike" cap="none" normalizeH="0" baseline="0" dirty="0">
                <a:ln>
                  <a:noFill/>
                </a:ln>
                <a:solidFill>
                  <a:srgbClr val="0070C0"/>
                </a:solidFill>
                <a:effectLst/>
                <a:latin typeface="Arial" pitchFamily="34" charset="0"/>
                <a:cs typeface="Arial" pitchFamily="34" charset="0"/>
                <a:hlinkClick r:id="rId5">
                  <a:extLst>
                    <a:ext uri="{A12FA001-AC4F-418D-AE19-62706E023703}">
                      <ahyp:hlinkClr xmlns:ahyp="http://schemas.microsoft.com/office/drawing/2018/hyperlinkcolor" val="tx"/>
                    </a:ext>
                  </a:extLst>
                </a:hlinkClick>
              </a:rPr>
              <a:t>www.royalmileprimary.com/category/ primary</a:t>
            </a:r>
            <a:r>
              <a:rPr kumimoji="0" lang="en-GB" sz="1200" b="0" i="0" u="sng" strike="noStrike" cap="none" normalizeH="0" baseline="0" dirty="0">
                <a:ln>
                  <a:noFill/>
                </a:ln>
                <a:solidFill>
                  <a:srgbClr val="0070C0"/>
                </a:solidFill>
                <a:effectLst/>
                <a:latin typeface="Arial" pitchFamily="34" charset="0"/>
                <a:cs typeface="Arial" pitchFamily="34" charset="0"/>
              </a:rPr>
              <a:t>-7-blog </a:t>
            </a:r>
          </a:p>
        </p:txBody>
      </p:sp>
      <p:pic>
        <p:nvPicPr>
          <p:cNvPr id="2060" name="Picture 12" descr="Image result for wordpress">
            <a:extLst>
              <a:ext uri="{FF2B5EF4-FFF2-40B4-BE49-F238E27FC236}">
                <a16:creationId xmlns:a16="http://schemas.microsoft.com/office/drawing/2014/main" id="{26E51EF2-880E-4A20-BD2E-B8C692E750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5678" y="6230718"/>
            <a:ext cx="1023077" cy="607769"/>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752B9B5C-2C13-4AE4-AAA9-FF540762BC1B}"/>
              </a:ext>
            </a:extLst>
          </p:cNvPr>
          <p:cNvSpPr txBox="1"/>
          <p:nvPr/>
        </p:nvSpPr>
        <p:spPr>
          <a:xfrm>
            <a:off x="179010" y="7857674"/>
            <a:ext cx="3330571" cy="1569660"/>
          </a:xfrm>
          <a:prstGeom prst="rect">
            <a:avLst/>
          </a:prstGeom>
          <a:noFill/>
        </p:spPr>
        <p:txBody>
          <a:bodyPr wrap="square" rtlCol="0">
            <a:spAutoFit/>
          </a:bodyPr>
          <a:lstStyle/>
          <a:p>
            <a:endParaRPr lang="en-GB" sz="1200" dirty="0">
              <a:latin typeface="Sassoon Primary Infant" pitchFamily="2" charset="0"/>
            </a:endParaRPr>
          </a:p>
          <a:p>
            <a:pPr>
              <a:buFont typeface="Arial" pitchFamily="34" charset="0"/>
              <a:buChar char="•"/>
            </a:pPr>
            <a:r>
              <a:rPr lang="en-GB" sz="1200" dirty="0">
                <a:latin typeface="Sassoon Primary Infant" pitchFamily="2" charset="0"/>
              </a:rPr>
              <a:t>Mrs  supports our learning </a:t>
            </a:r>
          </a:p>
          <a:p>
            <a:r>
              <a:rPr lang="en-GB" sz="1200" dirty="0">
                <a:latin typeface="Sassoon Primary Infant" pitchFamily="2" charset="0"/>
              </a:rPr>
              <a:t>  Tuesdays-Thursdays. </a:t>
            </a:r>
          </a:p>
          <a:p>
            <a:pPr>
              <a:buFont typeface="Arial" pitchFamily="34" charset="0"/>
              <a:buChar char="•"/>
            </a:pPr>
            <a:r>
              <a:rPr lang="en-GB" sz="1200" dirty="0">
                <a:latin typeface="Sassoon Primary Infant" pitchFamily="2" charset="0"/>
              </a:rPr>
              <a:t>Mrs Speedie teaches P7 every Wednesday.</a:t>
            </a:r>
          </a:p>
          <a:p>
            <a:pPr>
              <a:buFont typeface="Arial" pitchFamily="34" charset="0"/>
              <a:buChar char="•"/>
            </a:pPr>
            <a:r>
              <a:rPr lang="en-GB" sz="1200" b="1" dirty="0">
                <a:latin typeface="Sassoon Primary Infant" pitchFamily="2" charset="0"/>
              </a:rPr>
              <a:t>P.E. kit </a:t>
            </a:r>
            <a:r>
              <a:rPr lang="en-GB" sz="1200" dirty="0">
                <a:latin typeface="Sassoon Primary Infant" pitchFamily="2" charset="0"/>
              </a:rPr>
              <a:t>required every Monday and Tuesday.</a:t>
            </a:r>
          </a:p>
          <a:p>
            <a:pPr>
              <a:buFont typeface="Arial" pitchFamily="34" charset="0"/>
              <a:buChar char="•"/>
            </a:pPr>
            <a:r>
              <a:rPr lang="en-GB" sz="1200" dirty="0">
                <a:latin typeface="Sassoon Primary Infant" pitchFamily="2" charset="0"/>
              </a:rPr>
              <a:t>Named </a:t>
            </a:r>
            <a:r>
              <a:rPr lang="en-GB" sz="1200" b="1" dirty="0">
                <a:latin typeface="Sassoon Primary Infant" pitchFamily="2" charset="0"/>
              </a:rPr>
              <a:t>water bottle </a:t>
            </a:r>
            <a:r>
              <a:rPr lang="en-GB" sz="1200" dirty="0">
                <a:latin typeface="Sassoon Primary Infant" pitchFamily="2" charset="0"/>
              </a:rPr>
              <a:t>and </a:t>
            </a:r>
            <a:r>
              <a:rPr lang="en-GB" sz="1200" b="1" dirty="0">
                <a:latin typeface="Sassoon Primary Infant" pitchFamily="2" charset="0"/>
              </a:rPr>
              <a:t>snack</a:t>
            </a:r>
            <a:r>
              <a:rPr lang="en-GB" sz="1200" dirty="0">
                <a:latin typeface="Sassoon Primary Infant" pitchFamily="2" charset="0"/>
              </a:rPr>
              <a:t> in school every</a:t>
            </a:r>
          </a:p>
          <a:p>
            <a:r>
              <a:rPr lang="en-GB" sz="1200" dirty="0">
                <a:latin typeface="Sassoon Primary Infant" pitchFamily="2" charset="0"/>
              </a:rPr>
              <a:t> day please.</a:t>
            </a:r>
          </a:p>
          <a:p>
            <a:pPr>
              <a:buFont typeface="Arial" pitchFamily="34" charset="0"/>
              <a:buChar char="•"/>
            </a:pPr>
            <a:r>
              <a:rPr lang="en-GB" sz="1200" dirty="0">
                <a:latin typeface="Sassoon Primary Infant" pitchFamily="2" charset="0"/>
              </a:rPr>
              <a:t>Please bring </a:t>
            </a:r>
            <a:r>
              <a:rPr lang="en-GB" sz="1200" b="1" dirty="0">
                <a:latin typeface="Sassoon Primary Infant" pitchFamily="2" charset="0"/>
              </a:rPr>
              <a:t>indoor shoes</a:t>
            </a:r>
            <a:r>
              <a:rPr lang="en-GB" sz="1200" dirty="0">
                <a:latin typeface="Sassoon Primary Infant" pitchFamily="2" charset="0"/>
              </a:rPr>
              <a:t>.</a:t>
            </a:r>
          </a:p>
        </p:txBody>
      </p:sp>
      <p:pic>
        <p:nvPicPr>
          <p:cNvPr id="3078" name="Picture 6" descr="Image result for happy to help">
            <a:extLst>
              <a:ext uri="{FF2B5EF4-FFF2-40B4-BE49-F238E27FC236}">
                <a16:creationId xmlns:a16="http://schemas.microsoft.com/office/drawing/2014/main" id="{A4A8E7A3-2FCC-4966-8A6D-61DC683322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4097" y="8385276"/>
            <a:ext cx="1886858" cy="54067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cartoon keeping fit">
            <a:extLst>
              <a:ext uri="{FF2B5EF4-FFF2-40B4-BE49-F238E27FC236}">
                <a16:creationId xmlns:a16="http://schemas.microsoft.com/office/drawing/2014/main" id="{42929ECC-6C4C-4129-9EE7-7A96A78FEB1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7192"/>
          <a:stretch/>
        </p:blipFill>
        <p:spPr bwMode="auto">
          <a:xfrm>
            <a:off x="5717898" y="125716"/>
            <a:ext cx="837228" cy="8965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artoon playing rounders">
            <a:extLst>
              <a:ext uri="{FF2B5EF4-FFF2-40B4-BE49-F238E27FC236}">
                <a16:creationId xmlns:a16="http://schemas.microsoft.com/office/drawing/2014/main" id="{854D603E-562C-4953-9C1F-0F193068B7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11917" y="1225321"/>
            <a:ext cx="500370" cy="5476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BCF4A836-808B-4F9D-8D67-69A5BA1175F9}"/>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6031" b="32875"/>
          <a:stretch/>
        </p:blipFill>
        <p:spPr bwMode="auto">
          <a:xfrm>
            <a:off x="5278082" y="1319229"/>
            <a:ext cx="1277044" cy="4042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32AFC96-8E11-677A-B754-B2EACC61F185}"/>
              </a:ext>
            </a:extLst>
          </p:cNvPr>
          <p:cNvSpPr txBox="1"/>
          <p:nvPr/>
        </p:nvSpPr>
        <p:spPr>
          <a:xfrm>
            <a:off x="179010" y="6432605"/>
            <a:ext cx="2051233" cy="830997"/>
          </a:xfrm>
          <a:prstGeom prst="rect">
            <a:avLst/>
          </a:prstGeom>
          <a:noFill/>
        </p:spPr>
        <p:txBody>
          <a:bodyPr wrap="square" rtlCol="0">
            <a:spAutoFit/>
          </a:bodyPr>
          <a:lstStyle/>
          <a:p>
            <a:r>
              <a:rPr lang="en-GB" sz="1200" dirty="0"/>
              <a:t>Mrs </a:t>
            </a:r>
            <a:r>
              <a:rPr lang="en-GB" sz="1200" dirty="0" err="1"/>
              <a:t>Speedie</a:t>
            </a:r>
            <a:r>
              <a:rPr lang="en-GB" sz="1200" dirty="0"/>
              <a:t> will be teaching the following topics this term: ‘Around the School’ and ‘Hobbies and Sports’.</a:t>
            </a:r>
          </a:p>
        </p:txBody>
      </p:sp>
    </p:spTree>
    <p:extLst>
      <p:ext uri="{BB962C8B-B14F-4D97-AF65-F5344CB8AC3E}">
        <p14:creationId xmlns:p14="http://schemas.microsoft.com/office/powerpoint/2010/main" val="37761248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2271</TotalTime>
  <Words>635</Words>
  <Application>Microsoft Office PowerPoint</Application>
  <PresentationFormat>A4 Paper (210x297 mm)</PresentationFormat>
  <Paragraphs>72</Paragraphs>
  <Slides>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Arial</vt:lpstr>
      <vt:lpstr>Calibri</vt:lpstr>
      <vt:lpstr>Calibri Light</vt:lpstr>
      <vt:lpstr>Comic Sans MS</vt:lpstr>
      <vt:lpstr>KBDunkTank</vt:lpstr>
      <vt:lpstr>Sanskrit Text</vt:lpstr>
      <vt:lpstr>Sassoon Primary Infant</vt:lpstr>
      <vt:lpstr>SassoonPrimaryInfant</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McNeill;Val Henry</dc:creator>
  <cp:lastModifiedBy>Jaqueline Brunner</cp:lastModifiedBy>
  <cp:revision>160</cp:revision>
  <cp:lastPrinted>2019-09-06T12:45:09Z</cp:lastPrinted>
  <dcterms:created xsi:type="dcterms:W3CDTF">2017-07-09T15:46:33Z</dcterms:created>
  <dcterms:modified xsi:type="dcterms:W3CDTF">2022-05-20T12:09:40Z</dcterms:modified>
</cp:coreProperties>
</file>